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modernComment_A04_62CC6C5B.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75" r:id="rId16"/>
    <p:sldId id="2576" r:id="rId17"/>
    <p:sldId id="2577" r:id="rId18"/>
    <p:sldId id="2578" r:id="rId19"/>
    <p:sldId id="2579" r:id="rId20"/>
    <p:sldId id="2580" r:id="rId21"/>
    <p:sldId id="2581" r:id="rId22"/>
    <p:sldId id="2582" r:id="rId23"/>
    <p:sldId id="2583" r:id="rId24"/>
    <p:sldId id="258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istema de Monitorización de la Calidad del Aire en las Aulas de la Facultad de Informática" id="{47E59510-4079-487B-99B1-D3E8A784A35C}">
          <p14:sldIdLst>
            <p14:sldId id="2561"/>
            <p14:sldId id="2562"/>
          </p14:sldIdLst>
        </p14:section>
        <p14:section name="Introducción" id="{15FD7E11-E317-4FFF-BED7-F98A5F237D62}">
          <p14:sldIdLst>
            <p14:sldId id="2563"/>
            <p14:sldId id="2564"/>
            <p14:sldId id="2565"/>
            <p14:sldId id="2566"/>
          </p14:sldIdLst>
        </p14:section>
        <p14:section name="Componentes desarrollados para el programa" id="{C9061C3B-BF0D-4810-B7B7-33A0ED2EC299}">
          <p14:sldIdLst>
            <p14:sldId id="2567"/>
            <p14:sldId id="2568"/>
            <p14:sldId id="2569"/>
            <p14:sldId id="2570"/>
          </p14:sldIdLst>
        </p14:section>
        <p14:section name="Problemática y dificultades encontradas" id="{455CD3BF-04A7-4023-9BD3-05E5788C6A76}">
          <p14:sldIdLst>
            <p14:sldId id="2571"/>
            <p14:sldId id="2572"/>
            <p14:sldId id="2573"/>
            <p14:sldId id="2574"/>
          </p14:sldIdLst>
        </p14:section>
        <p14:section name="Demostración de la ejecución del código" id="{F3EB9620-0E99-4272-BF2F-E032B9452FA4}">
          <p14:sldIdLst>
            <p14:sldId id="2575"/>
            <p14:sldId id="2576"/>
            <p14:sldId id="2577"/>
            <p14:sldId id="2578"/>
          </p14:sldIdLst>
        </p14:section>
        <p14:section name="Puntos de mejora para próximos releases" id="{4BD888FB-7292-4554-BC5F-79BFB2B23DB7}">
          <p14:sldIdLst>
            <p14:sldId id="2579"/>
            <p14:sldId id="2580"/>
            <p14:sldId id="2581"/>
            <p14:sldId id="2582"/>
            <p14:sldId id="2583"/>
            <p14:sldId id="2584"/>
          </p14:sldIdLst>
        </p14:section>
      </p14:section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B9D4BA2-28C0-41D5-B019-4DC18CFBA814}" name="Alejandro de Celis" initials="Ad" userId="68f63dea2c8cb865"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617924E-AC98-45C9-BE66-23C85996C062}" v="425" dt="2025-01-26T18:17:30.3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75" d="100"/>
          <a:sy n="75" d="100"/>
        </p:scale>
        <p:origin x="324" y="-648"/>
      </p:cViewPr>
      <p:guideLst/>
    </p:cSldViewPr>
  </p:slideViewPr>
  <p:notesTextViewPr>
    <p:cViewPr>
      <p:scale>
        <a:sx n="1" d="1"/>
        <a:sy n="1" d="1"/>
      </p:scale>
      <p:origin x="0" y="0"/>
    </p:cViewPr>
  </p:notesTextViewPr>
  <p:sorterViewPr>
    <p:cViewPr>
      <p:scale>
        <a:sx n="100" d="100"/>
        <a:sy n="100" d="100"/>
      </p:scale>
      <p:origin x="0" y="-1374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jandro de Celis" userId="68f63dea2c8cb865" providerId="LiveId" clId="{6617924E-AC98-45C9-BE66-23C85996C062}"/>
    <pc:docChg chg="undo custSel modSld">
      <pc:chgData name="Alejandro de Celis" userId="68f63dea2c8cb865" providerId="LiveId" clId="{6617924E-AC98-45C9-BE66-23C85996C062}" dt="2025-01-26T18:17:30.309" v="432" actId="20577"/>
      <pc:docMkLst>
        <pc:docMk/>
      </pc:docMkLst>
      <pc:sldChg chg="modSp mod modAnim">
        <pc:chgData name="Alejandro de Celis" userId="68f63dea2c8cb865" providerId="LiveId" clId="{6617924E-AC98-45C9-BE66-23C85996C062}" dt="2025-01-26T18:17:30.309" v="432" actId="20577"/>
        <pc:sldMkLst>
          <pc:docMk/>
          <pc:sldMk cId="1657564251" sldId="2564"/>
        </pc:sldMkLst>
        <pc:spChg chg="mod">
          <ac:chgData name="Alejandro de Celis" userId="68f63dea2c8cb865" providerId="LiveId" clId="{6617924E-AC98-45C9-BE66-23C85996C062}" dt="2025-01-26T18:17:30.309" v="432" actId="20577"/>
          <ac:spMkLst>
            <pc:docMk/>
            <pc:sldMk cId="1657564251" sldId="2564"/>
            <ac:spMk id="4" creationId="{E51D69F7-9CE8-2F29-AC03-F38A1231E012}"/>
          </ac:spMkLst>
        </pc:spChg>
      </pc:sldChg>
    </pc:docChg>
  </pc:docChgLst>
</pc:chgInfo>
</file>

<file path=ppt/comments/modernComment_A04_62CC6C5B.xml><?xml version="1.0" encoding="utf-8"?>
<p188:cmLst xmlns:a="http://schemas.openxmlformats.org/drawingml/2006/main" xmlns:r="http://schemas.openxmlformats.org/officeDocument/2006/relationships" xmlns:p188="http://schemas.microsoft.com/office/powerpoint/2018/8/main">
  <p188:cm id="{8109EDE1-F0DC-4F08-AFC0-8F64C8C6D665}" authorId="{6B9D4BA2-28C0-41D5-B019-4DC18CFBA814}" created="2025-01-26T17:07:20.385">
    <ac:txMkLst xmlns:ac="http://schemas.microsoft.com/office/drawing/2013/main/command">
      <pc:docMk xmlns:pc="http://schemas.microsoft.com/office/powerpoint/2013/main/command"/>
      <pc:sldMk xmlns:pc="http://schemas.microsoft.com/office/powerpoint/2013/main/command" cId="1657564251" sldId="2564"/>
      <ac:spMk id="4" creationId="{E51D69F7-9CE8-2F29-AC03-F38A1231E012}"/>
      <ac:txMk cp="49" len="5">
        <ac:context len="764" hash="2448229573"/>
      </ac:txMk>
    </ac:txMkLst>
    <p188:pos x="2788920" y="499431"/>
    <p188:txBody>
      <a:bodyPr/>
      <a:lstStyle/>
      <a:p>
        <a:r>
          <a:rPr lang="en-GB"/>
          <a:t>Añadir URL de SGP30.</a:t>
        </a:r>
      </a:p>
    </p188:txBody>
  </p188:cm>
</p188:cmLst>
</file>

<file path=ppt/diagrams/_rels/data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image" Target="../media/image19.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image" Target="../media/image19.jpeg"/></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0811CCE-1F41-41B8-8E5D-5C308119F50B}" type="doc">
      <dgm:prSet loTypeId="urn:microsoft.com/office/officeart/2024/3/layout/verticalVisualTextBlock1" loCatId="Picture" qsTypeId="urn:microsoft.com/office/officeart/2005/8/quickstyle/simple4" qsCatId="simple" csTypeId="urn:microsoft.com/office/officeart/2005/8/colors/accent0_2" csCatId="mainScheme" phldr="1"/>
      <dgm:spPr/>
      <dgm:t>
        <a:bodyPr/>
        <a:lstStyle/>
        <a:p>
          <a:endParaRPr lang="en-GB"/>
        </a:p>
      </dgm:t>
    </dgm:pt>
    <dgm:pt modelId="{A0C724A3-BC37-4500-B3D9-F94A69F85F32}">
      <dgm:prSet/>
      <dgm:spPr/>
      <dgm:t>
        <a:bodyPr/>
        <a:lstStyle/>
        <a:p>
          <a:pPr>
            <a:lnSpc>
              <a:spcPct val="100000"/>
            </a:lnSpc>
            <a:defRPr b="1"/>
          </a:pPr>
          <a:r>
            <a:rPr lang="en-GB"/>
            <a:t>Lecciones Aprendidas</a:t>
          </a:r>
        </a:p>
      </dgm:t>
    </dgm:pt>
    <dgm:pt modelId="{E1A1D525-D9BD-4965-8D04-83A4F5671C2D}" type="parTrans" cxnId="{FD6028A2-6BF4-45CA-8A82-B0E9A701C7F0}">
      <dgm:prSet/>
      <dgm:spPr/>
      <dgm:t>
        <a:bodyPr/>
        <a:lstStyle/>
        <a:p>
          <a:endParaRPr lang="en-GB"/>
        </a:p>
      </dgm:t>
    </dgm:pt>
    <dgm:pt modelId="{4F52E294-8704-4500-AA67-75DA314C4A8F}" type="sibTrans" cxnId="{FD6028A2-6BF4-45CA-8A82-B0E9A701C7F0}">
      <dgm:prSet/>
      <dgm:spPr/>
      <dgm:t>
        <a:bodyPr/>
        <a:lstStyle/>
        <a:p>
          <a:pPr>
            <a:lnSpc>
              <a:spcPct val="100000"/>
            </a:lnSpc>
            <a:defRPr b="1"/>
          </a:pPr>
          <a:endParaRPr lang="en-GB"/>
        </a:p>
      </dgm:t>
    </dgm:pt>
    <dgm:pt modelId="{5E2CD3D8-DD4C-4302-8990-EB1D5626B40A}">
      <dgm:prSet/>
      <dgm:spPr/>
      <dgm:t>
        <a:bodyPr/>
        <a:lstStyle/>
        <a:p>
          <a:pPr>
            <a:lnSpc>
              <a:spcPct val="100000"/>
            </a:lnSpc>
          </a:pPr>
          <a:r>
            <a:rPr lang="en-GB"/>
            <a:t>Las lecciones aprendidas en este proyecto son fundamentales para guiar futuras iniciativas y desarrollos en la mejora de la calidad del aire.</a:t>
          </a:r>
        </a:p>
      </dgm:t>
    </dgm:pt>
    <dgm:pt modelId="{AB80F51F-9052-4AE4-BEDB-E9B20370EA2A}" type="parTrans" cxnId="{AEB941F7-7BA7-4C29-A8E1-95B5AC386EEC}">
      <dgm:prSet/>
      <dgm:spPr/>
      <dgm:t>
        <a:bodyPr/>
        <a:lstStyle/>
        <a:p>
          <a:endParaRPr lang="en-GB"/>
        </a:p>
      </dgm:t>
    </dgm:pt>
    <dgm:pt modelId="{66C5608D-7993-4EF6-ADFB-A0607B7CAFE4}" type="sibTrans" cxnId="{AEB941F7-7BA7-4C29-A8E1-95B5AC386EEC}">
      <dgm:prSet/>
      <dgm:spPr/>
      <dgm:t>
        <a:bodyPr/>
        <a:lstStyle/>
        <a:p>
          <a:endParaRPr lang="en-GB"/>
        </a:p>
      </dgm:t>
    </dgm:pt>
    <dgm:pt modelId="{74BD63F8-B43A-4407-9069-CF454FEA68A6}">
      <dgm:prSet/>
      <dgm:spPr/>
      <dgm:t>
        <a:bodyPr/>
        <a:lstStyle/>
        <a:p>
          <a:pPr>
            <a:lnSpc>
              <a:spcPct val="100000"/>
            </a:lnSpc>
            <a:defRPr b="1"/>
          </a:pPr>
          <a:r>
            <a:rPr lang="en-GB"/>
            <a:t>Expansión del Sistema</a:t>
          </a:r>
        </a:p>
      </dgm:t>
    </dgm:pt>
    <dgm:pt modelId="{67AC662C-0C3F-4F26-A77E-F6370D6E18C4}" type="parTrans" cxnId="{DB3E1166-F310-4D74-A7FF-A9D4713DA3DD}">
      <dgm:prSet/>
      <dgm:spPr/>
      <dgm:t>
        <a:bodyPr/>
        <a:lstStyle/>
        <a:p>
          <a:endParaRPr lang="en-GB"/>
        </a:p>
      </dgm:t>
    </dgm:pt>
    <dgm:pt modelId="{0339286F-D210-420C-8DFE-A2348C94BD25}" type="sibTrans" cxnId="{DB3E1166-F310-4D74-A7FF-A9D4713DA3DD}">
      <dgm:prSet/>
      <dgm:spPr/>
      <dgm:t>
        <a:bodyPr/>
        <a:lstStyle/>
        <a:p>
          <a:pPr>
            <a:lnSpc>
              <a:spcPct val="100000"/>
            </a:lnSpc>
            <a:defRPr b="1"/>
          </a:pPr>
          <a:endParaRPr lang="en-GB"/>
        </a:p>
      </dgm:t>
    </dgm:pt>
    <dgm:pt modelId="{3B0792C7-110A-4BBF-82BA-9CF89CE6F87C}">
      <dgm:prSet/>
      <dgm:spPr/>
      <dgm:t>
        <a:bodyPr/>
        <a:lstStyle/>
        <a:p>
          <a:pPr>
            <a:lnSpc>
              <a:spcPct val="100000"/>
            </a:lnSpc>
          </a:pPr>
          <a:r>
            <a:rPr lang="en-GB"/>
            <a:t>Planeamos expandir este sistema a otras áreas para maximizar su impacto en la calidad del aire en diversos entornos educativos.</a:t>
          </a:r>
        </a:p>
      </dgm:t>
    </dgm:pt>
    <dgm:pt modelId="{EB40B326-C2D0-4362-B8E1-F6CA6B534819}" type="parTrans" cxnId="{72DC330A-B2C9-4902-B7D4-EB55D49FAA4D}">
      <dgm:prSet/>
      <dgm:spPr/>
      <dgm:t>
        <a:bodyPr/>
        <a:lstStyle/>
        <a:p>
          <a:endParaRPr lang="en-GB"/>
        </a:p>
      </dgm:t>
    </dgm:pt>
    <dgm:pt modelId="{7E99F626-54D3-4777-ABC0-7EA49C036D27}" type="sibTrans" cxnId="{72DC330A-B2C9-4902-B7D4-EB55D49FAA4D}">
      <dgm:prSet/>
      <dgm:spPr/>
      <dgm:t>
        <a:bodyPr/>
        <a:lstStyle/>
        <a:p>
          <a:endParaRPr lang="en-GB"/>
        </a:p>
      </dgm:t>
    </dgm:pt>
    <dgm:pt modelId="{DC16E3F4-14CA-4F7F-976B-FE94F578366F}">
      <dgm:prSet/>
      <dgm:spPr/>
      <dgm:t>
        <a:bodyPr/>
        <a:lstStyle/>
        <a:p>
          <a:pPr>
            <a:lnSpc>
              <a:spcPct val="100000"/>
            </a:lnSpc>
            <a:defRPr b="1"/>
          </a:pPr>
          <a:r>
            <a:rPr lang="en-GB"/>
            <a:t>Mejoras Continuas</a:t>
          </a:r>
        </a:p>
      </dgm:t>
    </dgm:pt>
    <dgm:pt modelId="{F3D7C42E-B9A7-4D42-BF59-D429A25EADFF}" type="parTrans" cxnId="{FDF37744-C947-4129-B962-2CAA55861474}">
      <dgm:prSet/>
      <dgm:spPr/>
      <dgm:t>
        <a:bodyPr/>
        <a:lstStyle/>
        <a:p>
          <a:endParaRPr lang="en-GB"/>
        </a:p>
      </dgm:t>
    </dgm:pt>
    <dgm:pt modelId="{0D2F0826-0096-4B2B-8696-9C4EB63F5B88}" type="sibTrans" cxnId="{FDF37744-C947-4129-B962-2CAA55861474}">
      <dgm:prSet/>
      <dgm:spPr/>
      <dgm:t>
        <a:bodyPr/>
        <a:lstStyle/>
        <a:p>
          <a:endParaRPr lang="en-GB"/>
        </a:p>
      </dgm:t>
    </dgm:pt>
    <dgm:pt modelId="{E410638C-96B3-4F31-9A55-201584EF313B}">
      <dgm:prSet/>
      <dgm:spPr/>
      <dgm:t>
        <a:bodyPr/>
        <a:lstStyle/>
        <a:p>
          <a:pPr>
            <a:lnSpc>
              <a:spcPct val="100000"/>
            </a:lnSpc>
          </a:pPr>
          <a:r>
            <a:rPr lang="en-GB"/>
            <a:t>El compromiso con la mejora continua es vital para garantizar un ambiente educativo saludable y propicio para el aprendizaje.</a:t>
          </a:r>
        </a:p>
      </dgm:t>
    </dgm:pt>
    <dgm:pt modelId="{558C695D-2EF0-4C30-B655-416D6AFB1B6E}" type="parTrans" cxnId="{0734F2C4-C811-44EE-990B-2C111CB18D9E}">
      <dgm:prSet/>
      <dgm:spPr/>
      <dgm:t>
        <a:bodyPr/>
        <a:lstStyle/>
        <a:p>
          <a:endParaRPr lang="en-GB"/>
        </a:p>
      </dgm:t>
    </dgm:pt>
    <dgm:pt modelId="{C13EE9B5-DF46-49F9-8049-D733B59C5799}" type="sibTrans" cxnId="{0734F2C4-C811-44EE-990B-2C111CB18D9E}">
      <dgm:prSet/>
      <dgm:spPr/>
      <dgm:t>
        <a:bodyPr/>
        <a:lstStyle/>
        <a:p>
          <a:endParaRPr lang="en-GB"/>
        </a:p>
      </dgm:t>
    </dgm:pt>
    <dgm:pt modelId="{98DC97B0-D852-4C9F-AD04-46D8B7AB386B}" type="pres">
      <dgm:prSet presAssocID="{60811CCE-1F41-41B8-8E5D-5C308119F50B}" presName="Root" presStyleCnt="0">
        <dgm:presLayoutVars>
          <dgm:dir/>
          <dgm:resizeHandles val="exact"/>
        </dgm:presLayoutVars>
      </dgm:prSet>
      <dgm:spPr/>
    </dgm:pt>
    <dgm:pt modelId="{E9BEF08A-C114-42D2-BF48-9CBC80A38FEB}" type="pres">
      <dgm:prSet presAssocID="{A0C724A3-BC37-4500-B3D9-F94A69F85F32}" presName="Composite" presStyleCnt="0"/>
      <dgm:spPr/>
    </dgm:pt>
    <dgm:pt modelId="{ED8392A6-0BB0-41DD-8FEC-C98F3E502573}" type="pres">
      <dgm:prSet presAssocID="{A0C724A3-BC37-4500-B3D9-F94A69F85F32}"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15081" r="9914" b="-6"/>
          <a:stretch/>
        </a:blipFill>
      </dgm:spPr>
      <dgm:extLst>
        <a:ext uri="{E40237B7-FDA0-4F09-8148-C483321AD2D9}">
          <dgm14:cNvPr xmlns:dgm14="http://schemas.microsoft.com/office/drawing/2010/diagram" id="0" name="" descr="Gorro de graduación, libro, bombilla, lupa sobre fondo azul. Ilustración 3D"/>
        </a:ext>
      </dgm:extLst>
    </dgm:pt>
    <dgm:pt modelId="{F5BC3BCE-5601-48E4-8F7B-B655710EAE2D}" type="pres">
      <dgm:prSet presAssocID="{A0C724A3-BC37-4500-B3D9-F94A69F85F32}" presName="Subtitle" presStyleLbl="revTx" presStyleIdx="0" presStyleCnt="6">
        <dgm:presLayoutVars>
          <dgm:chMax val="0"/>
          <dgm:bulletEnabled/>
        </dgm:presLayoutVars>
      </dgm:prSet>
      <dgm:spPr/>
    </dgm:pt>
    <dgm:pt modelId="{41E045D4-55D5-49E7-BD26-7288B5509080}" type="pres">
      <dgm:prSet presAssocID="{A0C724A3-BC37-4500-B3D9-F94A69F85F32}" presName="Description" presStyleLbl="revTx" presStyleIdx="1" presStyleCnt="6">
        <dgm:presLayoutVars>
          <dgm:bulletEnabled/>
        </dgm:presLayoutVars>
      </dgm:prSet>
      <dgm:spPr/>
    </dgm:pt>
    <dgm:pt modelId="{C78DA200-AFB1-4527-AD23-884F1043DD46}" type="pres">
      <dgm:prSet presAssocID="{4F52E294-8704-4500-AA67-75DA314C4A8F}" presName="sibTrans" presStyleLbl="sibTrans2D1" presStyleIdx="0" presStyleCnt="0"/>
      <dgm:spPr/>
    </dgm:pt>
    <dgm:pt modelId="{F7711261-560D-4E9F-BF5E-2D0FDCFEB0F5}" type="pres">
      <dgm:prSet presAssocID="{74BD63F8-B43A-4407-9069-CF454FEA68A6}" presName="Composite" presStyleCnt="0"/>
      <dgm:spPr/>
    </dgm:pt>
    <dgm:pt modelId="{03DB0F29-F1A0-45E3-86A0-9D74C13CBDEF}" type="pres">
      <dgm:prSet presAssocID="{74BD63F8-B43A-4407-9069-CF454FEA68A6}"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12507" r="12488" b="-6"/>
          <a:stretch/>
        </a:blipFill>
      </dgm:spPr>
      <dgm:extLst>
        <a:ext uri="{E40237B7-FDA0-4F09-8148-C483321AD2D9}">
          <dgm14:cNvPr xmlns:dgm14="http://schemas.microsoft.com/office/drawing/2010/diagram" id="0" name="" descr="Pensamiento Creativo"/>
        </a:ext>
      </dgm:extLst>
    </dgm:pt>
    <dgm:pt modelId="{377103DC-40A2-4B9F-9F57-8F91697C4814}" type="pres">
      <dgm:prSet presAssocID="{74BD63F8-B43A-4407-9069-CF454FEA68A6}" presName="Subtitle" presStyleLbl="revTx" presStyleIdx="2" presStyleCnt="6">
        <dgm:presLayoutVars>
          <dgm:chMax val="0"/>
          <dgm:bulletEnabled/>
        </dgm:presLayoutVars>
      </dgm:prSet>
      <dgm:spPr/>
    </dgm:pt>
    <dgm:pt modelId="{FD4DFFD4-CA37-43EE-AF2F-233FF5360329}" type="pres">
      <dgm:prSet presAssocID="{74BD63F8-B43A-4407-9069-CF454FEA68A6}" presName="Description" presStyleLbl="revTx" presStyleIdx="3" presStyleCnt="6">
        <dgm:presLayoutVars>
          <dgm:bulletEnabled/>
        </dgm:presLayoutVars>
      </dgm:prSet>
      <dgm:spPr/>
    </dgm:pt>
    <dgm:pt modelId="{7D17E2D3-61C9-44D0-AEED-C95CB65E7E3C}" type="pres">
      <dgm:prSet presAssocID="{0339286F-D210-420C-8DFE-A2348C94BD25}" presName="sibTrans" presStyleLbl="sibTrans2D1" presStyleIdx="0" presStyleCnt="0"/>
      <dgm:spPr/>
    </dgm:pt>
    <dgm:pt modelId="{FB4030CF-7B73-4C92-B747-97C1424D86E8}" type="pres">
      <dgm:prSet presAssocID="{DC16E3F4-14CA-4F7F-976B-FE94F578366F}" presName="Composite" presStyleCnt="0"/>
      <dgm:spPr/>
    </dgm:pt>
    <dgm:pt modelId="{D255698E-6A95-49EB-9E1D-9A96C2B6BD82}" type="pres">
      <dgm:prSet presAssocID="{DC16E3F4-14CA-4F7F-976B-FE94F578366F}"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30471" r="23779" b="-1"/>
          <a:stretch/>
        </a:blipFill>
      </dgm:spPr>
      <dgm:extLst>
        <a:ext uri="{E40237B7-FDA0-4F09-8148-C483321AD2D9}">
          <dgm14:cNvPr xmlns:dgm14="http://schemas.microsoft.com/office/drawing/2010/diagram" id="0" name="" descr="Personas que mantienen la distancia social mientras esperan en la fila"/>
        </a:ext>
      </dgm:extLst>
    </dgm:pt>
    <dgm:pt modelId="{BAB2A519-93C2-467C-9CC5-1CEA9C966C83}" type="pres">
      <dgm:prSet presAssocID="{DC16E3F4-14CA-4F7F-976B-FE94F578366F}" presName="Subtitle" presStyleLbl="revTx" presStyleIdx="4" presStyleCnt="6">
        <dgm:presLayoutVars>
          <dgm:chMax val="0"/>
          <dgm:bulletEnabled/>
        </dgm:presLayoutVars>
      </dgm:prSet>
      <dgm:spPr/>
    </dgm:pt>
    <dgm:pt modelId="{38E5F5F6-9F75-4708-BF6A-9F41A201B2EB}" type="pres">
      <dgm:prSet presAssocID="{DC16E3F4-14CA-4F7F-976B-FE94F578366F}" presName="Description" presStyleLbl="revTx" presStyleIdx="5" presStyleCnt="6">
        <dgm:presLayoutVars>
          <dgm:bulletEnabled/>
        </dgm:presLayoutVars>
      </dgm:prSet>
      <dgm:spPr/>
    </dgm:pt>
  </dgm:ptLst>
  <dgm:cxnLst>
    <dgm:cxn modelId="{72DC330A-B2C9-4902-B7D4-EB55D49FAA4D}" srcId="{74BD63F8-B43A-4407-9069-CF454FEA68A6}" destId="{3B0792C7-110A-4BBF-82BA-9CF89CE6F87C}" srcOrd="0" destOrd="0" parTransId="{EB40B326-C2D0-4362-B8E1-F6CA6B534819}" sibTransId="{7E99F626-54D3-4777-ABC0-7EA49C036D27}"/>
    <dgm:cxn modelId="{A668410B-D9D6-4728-9347-9B63DF084E07}" type="presOf" srcId="{5E2CD3D8-DD4C-4302-8990-EB1D5626B40A}" destId="{41E045D4-55D5-49E7-BD26-7288B5509080}" srcOrd="0" destOrd="0" presId="urn:microsoft.com/office/officeart/2024/3/layout/verticalVisualTextBlock1"/>
    <dgm:cxn modelId="{0E01541C-1AE9-4D15-A2A4-2E103D630AE7}" type="presOf" srcId="{E410638C-96B3-4F31-9A55-201584EF313B}" destId="{38E5F5F6-9F75-4708-BF6A-9F41A201B2EB}" srcOrd="0" destOrd="0" presId="urn:microsoft.com/office/officeart/2024/3/layout/verticalVisualTextBlock1"/>
    <dgm:cxn modelId="{E3154125-6A64-45A8-9438-7284B7B735CE}" type="presOf" srcId="{74BD63F8-B43A-4407-9069-CF454FEA68A6}" destId="{377103DC-40A2-4B9F-9F57-8F91697C4814}" srcOrd="0" destOrd="0" presId="urn:microsoft.com/office/officeart/2024/3/layout/verticalVisualTextBlock1"/>
    <dgm:cxn modelId="{FDF37744-C947-4129-B962-2CAA55861474}" srcId="{60811CCE-1F41-41B8-8E5D-5C308119F50B}" destId="{DC16E3F4-14CA-4F7F-976B-FE94F578366F}" srcOrd="2" destOrd="0" parTransId="{F3D7C42E-B9A7-4D42-BF59-D429A25EADFF}" sibTransId="{0D2F0826-0096-4B2B-8696-9C4EB63F5B88}"/>
    <dgm:cxn modelId="{DB3E1166-F310-4D74-A7FF-A9D4713DA3DD}" srcId="{60811CCE-1F41-41B8-8E5D-5C308119F50B}" destId="{74BD63F8-B43A-4407-9069-CF454FEA68A6}" srcOrd="1" destOrd="0" parTransId="{67AC662C-0C3F-4F26-A77E-F6370D6E18C4}" sibTransId="{0339286F-D210-420C-8DFE-A2348C94BD25}"/>
    <dgm:cxn modelId="{5879228B-9ED1-4ABA-B0BE-BCC49495A59E}" type="presOf" srcId="{DC16E3F4-14CA-4F7F-976B-FE94F578366F}" destId="{BAB2A519-93C2-467C-9CC5-1CEA9C966C83}" srcOrd="0" destOrd="0" presId="urn:microsoft.com/office/officeart/2024/3/layout/verticalVisualTextBlock1"/>
    <dgm:cxn modelId="{FD6028A2-6BF4-45CA-8A82-B0E9A701C7F0}" srcId="{60811CCE-1F41-41B8-8E5D-5C308119F50B}" destId="{A0C724A3-BC37-4500-B3D9-F94A69F85F32}" srcOrd="0" destOrd="0" parTransId="{E1A1D525-D9BD-4965-8D04-83A4F5671C2D}" sibTransId="{4F52E294-8704-4500-AA67-75DA314C4A8F}"/>
    <dgm:cxn modelId="{2C2D2AAF-B64C-4081-9A35-3A0865768784}" type="presOf" srcId="{60811CCE-1F41-41B8-8E5D-5C308119F50B}" destId="{98DC97B0-D852-4C9F-AD04-46D8B7AB386B}" srcOrd="0" destOrd="0" presId="urn:microsoft.com/office/officeart/2024/3/layout/verticalVisualTextBlock1"/>
    <dgm:cxn modelId="{A0998FB0-B604-499F-BE7E-6881779EFE76}" type="presOf" srcId="{0339286F-D210-420C-8DFE-A2348C94BD25}" destId="{7D17E2D3-61C9-44D0-AEED-C95CB65E7E3C}" srcOrd="0" destOrd="0" presId="urn:microsoft.com/office/officeart/2024/3/layout/verticalVisualTextBlock1"/>
    <dgm:cxn modelId="{0D127DB1-6353-4BEC-9E5E-4FEEE973D718}" type="presOf" srcId="{3B0792C7-110A-4BBF-82BA-9CF89CE6F87C}" destId="{FD4DFFD4-CA37-43EE-AF2F-233FF5360329}" srcOrd="0" destOrd="0" presId="urn:microsoft.com/office/officeart/2024/3/layout/verticalVisualTextBlock1"/>
    <dgm:cxn modelId="{0734F2C4-C811-44EE-990B-2C111CB18D9E}" srcId="{DC16E3F4-14CA-4F7F-976B-FE94F578366F}" destId="{E410638C-96B3-4F31-9A55-201584EF313B}" srcOrd="0" destOrd="0" parTransId="{558C695D-2EF0-4C30-B655-416D6AFB1B6E}" sibTransId="{C13EE9B5-DF46-49F9-8049-D733B59C5799}"/>
    <dgm:cxn modelId="{D4649ED0-F2D2-4B32-9376-6B15E9E6C3AC}" type="presOf" srcId="{4F52E294-8704-4500-AA67-75DA314C4A8F}" destId="{C78DA200-AFB1-4527-AD23-884F1043DD46}" srcOrd="0" destOrd="0" presId="urn:microsoft.com/office/officeart/2024/3/layout/verticalVisualTextBlock1"/>
    <dgm:cxn modelId="{1DD167DB-40F3-424F-AA9E-80418ECB0AF9}" type="presOf" srcId="{A0C724A3-BC37-4500-B3D9-F94A69F85F32}" destId="{F5BC3BCE-5601-48E4-8F7B-B655710EAE2D}" srcOrd="0" destOrd="0" presId="urn:microsoft.com/office/officeart/2024/3/layout/verticalVisualTextBlock1"/>
    <dgm:cxn modelId="{AEB941F7-7BA7-4C29-A8E1-95B5AC386EEC}" srcId="{A0C724A3-BC37-4500-B3D9-F94A69F85F32}" destId="{5E2CD3D8-DD4C-4302-8990-EB1D5626B40A}" srcOrd="0" destOrd="0" parTransId="{AB80F51F-9052-4AE4-BEDB-E9B20370EA2A}" sibTransId="{66C5608D-7993-4EF6-ADFB-A0607B7CAFE4}"/>
    <dgm:cxn modelId="{1176D350-F5B6-4741-984A-13FF6636C74E}" type="presParOf" srcId="{98DC97B0-D852-4C9F-AD04-46D8B7AB386B}" destId="{E9BEF08A-C114-42D2-BF48-9CBC80A38FEB}" srcOrd="0" destOrd="0" presId="urn:microsoft.com/office/officeart/2024/3/layout/verticalVisualTextBlock1"/>
    <dgm:cxn modelId="{35D056CA-C26F-45F8-9226-7F364733EB3E}" type="presParOf" srcId="{E9BEF08A-C114-42D2-BF48-9CBC80A38FEB}" destId="{ED8392A6-0BB0-41DD-8FEC-C98F3E502573}" srcOrd="0" destOrd="0" presId="urn:microsoft.com/office/officeart/2024/3/layout/verticalVisualTextBlock1"/>
    <dgm:cxn modelId="{771D4F39-5343-446E-AB95-1CAE33B76B0D}" type="presParOf" srcId="{E9BEF08A-C114-42D2-BF48-9CBC80A38FEB}" destId="{F5BC3BCE-5601-48E4-8F7B-B655710EAE2D}" srcOrd="1" destOrd="0" presId="urn:microsoft.com/office/officeart/2024/3/layout/verticalVisualTextBlock1"/>
    <dgm:cxn modelId="{86E4BF2D-F0D6-4E06-BD91-1EBB031095D1}" type="presParOf" srcId="{E9BEF08A-C114-42D2-BF48-9CBC80A38FEB}" destId="{41E045D4-55D5-49E7-BD26-7288B5509080}" srcOrd="2" destOrd="0" presId="urn:microsoft.com/office/officeart/2024/3/layout/verticalVisualTextBlock1"/>
    <dgm:cxn modelId="{56546C7F-3692-4045-838C-A8F7154C56ED}" type="presParOf" srcId="{98DC97B0-D852-4C9F-AD04-46D8B7AB386B}" destId="{C78DA200-AFB1-4527-AD23-884F1043DD46}" srcOrd="1" destOrd="0" presId="urn:microsoft.com/office/officeart/2024/3/layout/verticalVisualTextBlock1"/>
    <dgm:cxn modelId="{8445E05B-8DE9-4D56-9EE9-BC7C3FD3A868}" type="presParOf" srcId="{98DC97B0-D852-4C9F-AD04-46D8B7AB386B}" destId="{F7711261-560D-4E9F-BF5E-2D0FDCFEB0F5}" srcOrd="2" destOrd="0" presId="urn:microsoft.com/office/officeart/2024/3/layout/verticalVisualTextBlock1"/>
    <dgm:cxn modelId="{6493BF17-601C-4AD6-B0BF-144C5BEE4072}" type="presParOf" srcId="{F7711261-560D-4E9F-BF5E-2D0FDCFEB0F5}" destId="{03DB0F29-F1A0-45E3-86A0-9D74C13CBDEF}" srcOrd="0" destOrd="0" presId="urn:microsoft.com/office/officeart/2024/3/layout/verticalVisualTextBlock1"/>
    <dgm:cxn modelId="{E8F587B4-8C81-4A95-B7F4-EE72A3668103}" type="presParOf" srcId="{F7711261-560D-4E9F-BF5E-2D0FDCFEB0F5}" destId="{377103DC-40A2-4B9F-9F57-8F91697C4814}" srcOrd="1" destOrd="0" presId="urn:microsoft.com/office/officeart/2024/3/layout/verticalVisualTextBlock1"/>
    <dgm:cxn modelId="{5CC73DE5-DE9E-4014-9BD1-78DC3DA74215}" type="presParOf" srcId="{F7711261-560D-4E9F-BF5E-2D0FDCFEB0F5}" destId="{FD4DFFD4-CA37-43EE-AF2F-233FF5360329}" srcOrd="2" destOrd="0" presId="urn:microsoft.com/office/officeart/2024/3/layout/verticalVisualTextBlock1"/>
    <dgm:cxn modelId="{A07745C3-263B-4E85-A16E-FB2C13EF4A35}" type="presParOf" srcId="{98DC97B0-D852-4C9F-AD04-46D8B7AB386B}" destId="{7D17E2D3-61C9-44D0-AEED-C95CB65E7E3C}" srcOrd="3" destOrd="0" presId="urn:microsoft.com/office/officeart/2024/3/layout/verticalVisualTextBlock1"/>
    <dgm:cxn modelId="{7E6EE4CE-728F-4082-922A-1C13B6B21DA3}" type="presParOf" srcId="{98DC97B0-D852-4C9F-AD04-46D8B7AB386B}" destId="{FB4030CF-7B73-4C92-B747-97C1424D86E8}" srcOrd="4" destOrd="0" presId="urn:microsoft.com/office/officeart/2024/3/layout/verticalVisualTextBlock1"/>
    <dgm:cxn modelId="{C9776115-73E1-4D22-9B15-5B4959AD839E}" type="presParOf" srcId="{FB4030CF-7B73-4C92-B747-97C1424D86E8}" destId="{D255698E-6A95-49EB-9E1D-9A96C2B6BD82}" srcOrd="0" destOrd="0" presId="urn:microsoft.com/office/officeart/2024/3/layout/verticalVisualTextBlock1"/>
    <dgm:cxn modelId="{37FC0BF2-A887-43A8-92AA-25F8BBD6B8B4}" type="presParOf" srcId="{FB4030CF-7B73-4C92-B747-97C1424D86E8}" destId="{BAB2A519-93C2-467C-9CC5-1CEA9C966C83}" srcOrd="1" destOrd="0" presId="urn:microsoft.com/office/officeart/2024/3/layout/verticalVisualTextBlock1"/>
    <dgm:cxn modelId="{9F1DEB69-0D81-417C-AD4C-460B4C844525}" type="presParOf" srcId="{FB4030CF-7B73-4C92-B747-97C1424D86E8}" destId="{38E5F5F6-9F75-4708-BF6A-9F41A201B2EB}"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8392A6-0BB0-41DD-8FEC-C98F3E502573}">
      <dsp:nvSpPr>
        <dsp:cNvPr id="0" name=""/>
        <dsp:cNvSpPr/>
      </dsp:nvSpPr>
      <dsp:spPr>
        <a:xfrm>
          <a:off x="0" y="0"/>
          <a:ext cx="1681599" cy="168159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15081" r="9914" b="-6"/>
          <a:stretch/>
        </a:blipFill>
        <a:ln>
          <a:noFill/>
        </a:ln>
        <a:effectLst/>
      </dsp:spPr>
      <dsp:style>
        <a:lnRef idx="0">
          <a:scrgbClr r="0" g="0" b="0"/>
        </a:lnRef>
        <a:fillRef idx="3">
          <a:scrgbClr r="0" g="0" b="0"/>
        </a:fillRef>
        <a:effectRef idx="2">
          <a:scrgbClr r="0" g="0" b="0"/>
        </a:effectRef>
        <a:fontRef idx="minor">
          <a:schemeClr val="lt1"/>
        </a:fontRef>
      </dsp:style>
    </dsp:sp>
    <dsp:sp modelId="{F5BC3BCE-5601-48E4-8F7B-B655710EAE2D}">
      <dsp:nvSpPr>
        <dsp:cNvPr id="0" name=""/>
        <dsp:cNvSpPr/>
      </dsp:nvSpPr>
      <dsp:spPr>
        <a:xfrm>
          <a:off x="1861599" y="0"/>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GB" sz="1800" kern="1200"/>
            <a:t>Lecciones Aprendidas</a:t>
          </a:r>
        </a:p>
      </dsp:txBody>
      <dsp:txXfrm>
        <a:off x="1861599" y="0"/>
        <a:ext cx="5167674" cy="346182"/>
      </dsp:txXfrm>
    </dsp:sp>
    <dsp:sp modelId="{41E045D4-55D5-49E7-BD26-7288B5509080}">
      <dsp:nvSpPr>
        <dsp:cNvPr id="0" name=""/>
        <dsp:cNvSpPr/>
      </dsp:nvSpPr>
      <dsp:spPr>
        <a:xfrm>
          <a:off x="1861599" y="346182"/>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GB" sz="1400" kern="1200"/>
            <a:t>Las lecciones aprendidas en este proyecto son fundamentales para guiar futuras iniciativas y desarrollos en la mejora de la calidad del aire.</a:t>
          </a:r>
        </a:p>
      </dsp:txBody>
      <dsp:txXfrm>
        <a:off x="1861599" y="346182"/>
        <a:ext cx="5167674" cy="1335417"/>
      </dsp:txXfrm>
    </dsp:sp>
    <dsp:sp modelId="{03DB0F29-F1A0-45E3-86A0-9D74C13CBDEF}">
      <dsp:nvSpPr>
        <dsp:cNvPr id="0" name=""/>
        <dsp:cNvSpPr/>
      </dsp:nvSpPr>
      <dsp:spPr>
        <a:xfrm>
          <a:off x="0" y="1816127"/>
          <a:ext cx="1681599" cy="168159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12507" r="12488" b="-6"/>
          <a:stretch/>
        </a:blipFill>
        <a:ln>
          <a:noFill/>
        </a:ln>
        <a:effectLst/>
      </dsp:spPr>
      <dsp:style>
        <a:lnRef idx="0">
          <a:scrgbClr r="0" g="0" b="0"/>
        </a:lnRef>
        <a:fillRef idx="3">
          <a:scrgbClr r="0" g="0" b="0"/>
        </a:fillRef>
        <a:effectRef idx="2">
          <a:scrgbClr r="0" g="0" b="0"/>
        </a:effectRef>
        <a:fontRef idx="minor">
          <a:schemeClr val="lt1"/>
        </a:fontRef>
      </dsp:style>
    </dsp:sp>
    <dsp:sp modelId="{377103DC-40A2-4B9F-9F57-8F91697C4814}">
      <dsp:nvSpPr>
        <dsp:cNvPr id="0" name=""/>
        <dsp:cNvSpPr/>
      </dsp:nvSpPr>
      <dsp:spPr>
        <a:xfrm>
          <a:off x="1861599" y="1816127"/>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GB" sz="1800" kern="1200"/>
            <a:t>Expansión del Sistema</a:t>
          </a:r>
        </a:p>
      </dsp:txBody>
      <dsp:txXfrm>
        <a:off x="1861599" y="1816127"/>
        <a:ext cx="5167674" cy="346182"/>
      </dsp:txXfrm>
    </dsp:sp>
    <dsp:sp modelId="{FD4DFFD4-CA37-43EE-AF2F-233FF5360329}">
      <dsp:nvSpPr>
        <dsp:cNvPr id="0" name=""/>
        <dsp:cNvSpPr/>
      </dsp:nvSpPr>
      <dsp:spPr>
        <a:xfrm>
          <a:off x="1861599" y="2162310"/>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GB" sz="1400" kern="1200"/>
            <a:t>Planeamos expandir este sistema a otras áreas para maximizar su impacto en la calidad del aire en diversos entornos educativos.</a:t>
          </a:r>
        </a:p>
      </dsp:txBody>
      <dsp:txXfrm>
        <a:off x="1861599" y="2162310"/>
        <a:ext cx="5167674" cy="1335417"/>
      </dsp:txXfrm>
    </dsp:sp>
    <dsp:sp modelId="{D255698E-6A95-49EB-9E1D-9A96C2B6BD82}">
      <dsp:nvSpPr>
        <dsp:cNvPr id="0" name=""/>
        <dsp:cNvSpPr/>
      </dsp:nvSpPr>
      <dsp:spPr>
        <a:xfrm>
          <a:off x="0" y="3632255"/>
          <a:ext cx="1681599" cy="168159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30471" r="23779" b="-1"/>
          <a:stretch/>
        </a:blipFill>
        <a:ln>
          <a:noFill/>
        </a:ln>
        <a:effectLst/>
      </dsp:spPr>
      <dsp:style>
        <a:lnRef idx="0">
          <a:scrgbClr r="0" g="0" b="0"/>
        </a:lnRef>
        <a:fillRef idx="3">
          <a:scrgbClr r="0" g="0" b="0"/>
        </a:fillRef>
        <a:effectRef idx="2">
          <a:scrgbClr r="0" g="0" b="0"/>
        </a:effectRef>
        <a:fontRef idx="minor">
          <a:schemeClr val="lt1"/>
        </a:fontRef>
      </dsp:style>
    </dsp:sp>
    <dsp:sp modelId="{BAB2A519-93C2-467C-9CC5-1CEA9C966C83}">
      <dsp:nvSpPr>
        <dsp:cNvPr id="0" name=""/>
        <dsp:cNvSpPr/>
      </dsp:nvSpPr>
      <dsp:spPr>
        <a:xfrm>
          <a:off x="1861599" y="3632255"/>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GB" sz="1800" kern="1200"/>
            <a:t>Mejoras Continuas</a:t>
          </a:r>
        </a:p>
      </dsp:txBody>
      <dsp:txXfrm>
        <a:off x="1861599" y="3632255"/>
        <a:ext cx="5167674" cy="346182"/>
      </dsp:txXfrm>
    </dsp:sp>
    <dsp:sp modelId="{38E5F5F6-9F75-4708-BF6A-9F41A201B2EB}">
      <dsp:nvSpPr>
        <dsp:cNvPr id="0" name=""/>
        <dsp:cNvSpPr/>
      </dsp:nvSpPr>
      <dsp:spPr>
        <a:xfrm>
          <a:off x="1861599" y="3978438"/>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GB" sz="1400" kern="1200"/>
            <a:t>El compromiso con la mejora continua es vital para garantizar un ambiente educativo saludable y propicio para el aprendizaje.</a:t>
          </a:r>
        </a:p>
      </dsp:txBody>
      <dsp:txXfrm>
        <a:off x="1861599" y="3978438"/>
        <a:ext cx="5167674" cy="1335417"/>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4E911C-3DCC-4FF7-940D-B42E9D0420CD}" type="datetimeFigureOut">
              <a:rPr lang="en-GB" smtClean="0"/>
              <a:t>26/01/2025</a:t>
            </a:fld>
            <a:endParaRPr lang="en-GB"/>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C3C79F-BEFB-40FE-9A9C-2867CAEBB1FA}" type="slidenum">
              <a:rPr lang="en-GB" smtClean="0"/>
              <a:t>‹Nº›</a:t>
            </a:fld>
            <a:endParaRPr lang="en-GB"/>
          </a:p>
        </p:txBody>
      </p:sp>
    </p:spTree>
    <p:extLst>
      <p:ext uri="{BB962C8B-B14F-4D97-AF65-F5344CB8AC3E}">
        <p14:creationId xmlns:p14="http://schemas.microsoft.com/office/powerpoint/2010/main" val="217333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El contenido generado por inteligencia artificial puede ser incorrecto.
---
Este proyecto se centra en el desarrollo de un sistema para monitorear la calidad del aire en las aulas de la Facultad de Informática. A través de la integración de hardware y software, buscamos mejorar el ambiente educativo y la salud de los estudiantes.
</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1</a:t>
            </a:fld>
            <a:endParaRPr lang="en-GB"/>
          </a:p>
        </p:txBody>
      </p:sp>
    </p:spTree>
    <p:extLst>
      <p:ext uri="{BB962C8B-B14F-4D97-AF65-F5344CB8AC3E}">
        <p14:creationId xmlns:p14="http://schemas.microsoft.com/office/powerpoint/2010/main" val="28684287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La integración de conocimientos adquiridos en asignaturas como ANIOT, RPI-I y RPI-II ha sido fundamental para el desarrollo cohesivo del sistema, asegurando que todas las partes funcionen de forma eficiente.</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10</a:t>
            </a:fld>
            <a:endParaRPr lang="en-GB"/>
          </a:p>
        </p:txBody>
      </p:sp>
    </p:spTree>
    <p:extLst>
      <p:ext uri="{BB962C8B-B14F-4D97-AF65-F5344CB8AC3E}">
        <p14:creationId xmlns:p14="http://schemas.microsoft.com/office/powerpoint/2010/main" val="3367749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A lo largo del desarrollo del sistema, se han presentado varios desafíos técnicos. Es importante abordarlos para mejorar el sistema y evitar problemas en implementaciones futuras.</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11</a:t>
            </a:fld>
            <a:endParaRPr lang="en-GB"/>
          </a:p>
        </p:txBody>
      </p:sp>
    </p:spTree>
    <p:extLst>
      <p:ext uri="{BB962C8B-B14F-4D97-AF65-F5344CB8AC3E}">
        <p14:creationId xmlns:p14="http://schemas.microsoft.com/office/powerpoint/2010/main" val="21572552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Uno de los principales desafíos fue garantizar la precisión y la estabilidad en la recolección de datos. A medida que se integraron más sensores, surgieron problemas que requerían soluciones ingeniosas.</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12</a:t>
            </a:fld>
            <a:endParaRPr lang="en-GB"/>
          </a:p>
        </p:txBody>
      </p:sp>
    </p:spTree>
    <p:extLst>
      <p:ext uri="{BB962C8B-B14F-4D97-AF65-F5344CB8AC3E}">
        <p14:creationId xmlns:p14="http://schemas.microsoft.com/office/powerpoint/2010/main" val="21245608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A veces, los sensores y el microcontrolador no se comunicaban correctamente, lo que afectaba la calidad de los datos. Se trabajó en soluciones para asegurar una comunicación efectiva entre todos los componentes.</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13</a:t>
            </a:fld>
            <a:endParaRPr lang="en-GB"/>
          </a:p>
        </p:txBody>
      </p:sp>
    </p:spTree>
    <p:extLst>
      <p:ext uri="{BB962C8B-B14F-4D97-AF65-F5344CB8AC3E}">
        <p14:creationId xmlns:p14="http://schemas.microsoft.com/office/powerpoint/2010/main" val="10676226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Para superar los desafíos encontrados, se implementaron ajustes en el software y se optimizó la configuración del hardware. Esto ha permitido mejorar la eficiencia general del sistema.</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14</a:t>
            </a:fld>
            <a:endParaRPr lang="en-GB"/>
          </a:p>
        </p:txBody>
      </p:sp>
    </p:spTree>
    <p:extLst>
      <p:ext uri="{BB962C8B-B14F-4D97-AF65-F5344CB8AC3E}">
        <p14:creationId xmlns:p14="http://schemas.microsoft.com/office/powerpoint/2010/main" val="15702083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A continuación, presentaremos una demostración práctica del sistema en funcionamiento, mostrando cómo se procesan y visualizan los datos en tiempo real.</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15</a:t>
            </a:fld>
            <a:endParaRPr lang="en-GB"/>
          </a:p>
        </p:txBody>
      </p:sp>
    </p:spTree>
    <p:extLst>
      <p:ext uri="{BB962C8B-B14F-4D97-AF65-F5344CB8AC3E}">
        <p14:creationId xmlns:p14="http://schemas.microsoft.com/office/powerpoint/2010/main" val="42341482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El flujo de datos comienza con la recolección de información desde los sensores, que luego es procesada por el ESP32 y enviada a una interfaz donde los usuarios pueden visualizar la calidad del aire.</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16</a:t>
            </a:fld>
            <a:endParaRPr lang="en-GB"/>
          </a:p>
        </p:txBody>
      </p:sp>
    </p:spTree>
    <p:extLst>
      <p:ext uri="{BB962C8B-B14F-4D97-AF65-F5344CB8AC3E}">
        <p14:creationId xmlns:p14="http://schemas.microsoft.com/office/powerpoint/2010/main" val="27545087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Presentaremos ejemplos de cómo el sistema monitorea la calidad del aire en tiempo real, mostrando variaciones en los niveles de contaminantes y cómo estos se reflejan en la interfaz de usuario.</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17</a:t>
            </a:fld>
            <a:endParaRPr lang="en-GB"/>
          </a:p>
        </p:txBody>
      </p:sp>
    </p:spTree>
    <p:extLst>
      <p:ext uri="{BB962C8B-B14F-4D97-AF65-F5344CB8AC3E}">
        <p14:creationId xmlns:p14="http://schemas.microsoft.com/office/powerpoint/2010/main" val="13304781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Los resultados muestran que el sistema es efectivo para identificar condiciones de aire no óptimas, permitiendo intervenciones rápidas para mejorar el ambiente en las aulas.</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18</a:t>
            </a:fld>
            <a:endParaRPr lang="en-GB"/>
          </a:p>
        </p:txBody>
      </p:sp>
    </p:spTree>
    <p:extLst>
      <p:ext uri="{BB962C8B-B14F-4D97-AF65-F5344CB8AC3E}">
        <p14:creationId xmlns:p14="http://schemas.microsoft.com/office/powerpoint/2010/main" val="26246711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La retroalimentación obtenida y el análisis de los resultados nos brindan información valiosa para mejorar el sistema en futuras versiones.</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19</a:t>
            </a:fld>
            <a:endParaRPr lang="en-GB"/>
          </a:p>
        </p:txBody>
      </p:sp>
    </p:spTree>
    <p:extLst>
      <p:ext uri="{BB962C8B-B14F-4D97-AF65-F5344CB8AC3E}">
        <p14:creationId xmlns:p14="http://schemas.microsoft.com/office/powerpoint/2010/main" val="2970509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En esta presentación, revisaremos la introducción al proyecto, los componentes desarrollados, los desafíos enfrentados durante la implementación, una demostración del código en acción, las áreas de mejora identificadas y las conclusiones finales sobre el impacto del sistema.</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2</a:t>
            </a:fld>
            <a:endParaRPr lang="en-GB"/>
          </a:p>
        </p:txBody>
      </p:sp>
    </p:spTree>
    <p:extLst>
      <p:ext uri="{BB962C8B-B14F-4D97-AF65-F5344CB8AC3E}">
        <p14:creationId xmlns:p14="http://schemas.microsoft.com/office/powerpoint/2010/main" val="26309649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Trabajaremos en la optimización del rendimiento general del sistema, mejorando la rapidez de respuesta y la capacidad de procesamiento de datos.</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20</a:t>
            </a:fld>
            <a:endParaRPr lang="en-GB"/>
          </a:p>
        </p:txBody>
      </p:sp>
    </p:spTree>
    <p:extLst>
      <p:ext uri="{BB962C8B-B14F-4D97-AF65-F5344CB8AC3E}">
        <p14:creationId xmlns:p14="http://schemas.microsoft.com/office/powerpoint/2010/main" val="20443675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La interfaz de usuario es clave para la interacción con el sistema. Se buscará hacerla más intuitiva y atractiva, facilitando la comprensión de los datos presentados.</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21</a:t>
            </a:fld>
            <a:endParaRPr lang="en-GB"/>
          </a:p>
        </p:txBody>
      </p:sp>
    </p:spTree>
    <p:extLst>
      <p:ext uri="{BB962C8B-B14F-4D97-AF65-F5344CB8AC3E}">
        <p14:creationId xmlns:p14="http://schemas.microsoft.com/office/powerpoint/2010/main" val="13341835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Hemos desarrollado un sistema integral que monitoriza la calidad del aire y ofrece información valiosa en tiempo real, ayudando a crear un ambiente más saludable para los estudiantes.</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22</a:t>
            </a:fld>
            <a:endParaRPr lang="en-GB"/>
          </a:p>
        </p:txBody>
      </p:sp>
    </p:spTree>
    <p:extLst>
      <p:ext uri="{BB962C8B-B14F-4D97-AF65-F5344CB8AC3E}">
        <p14:creationId xmlns:p14="http://schemas.microsoft.com/office/powerpoint/2010/main" val="41670319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El impacto del sistema se traduce en un mejor bienestar para los estudiantes, al proporcionar un entorno más saludable que puede influir en su rendimiento académico.</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23</a:t>
            </a:fld>
            <a:endParaRPr lang="en-GB"/>
          </a:p>
        </p:txBody>
      </p:sp>
    </p:spTree>
    <p:extLst>
      <p:ext uri="{BB962C8B-B14F-4D97-AF65-F5344CB8AC3E}">
        <p14:creationId xmlns:p14="http://schemas.microsoft.com/office/powerpoint/2010/main" val="38975840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Las lecciones aprendidas durante este proyecto nos guiarán en futuros desarrollos. Esperamos expandir este sistema a otras áreas y seguir mejorando la calidad del aire en todos los espacios educativos.</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24</a:t>
            </a:fld>
            <a:endParaRPr lang="en-GB"/>
          </a:p>
        </p:txBody>
      </p:sp>
    </p:spTree>
    <p:extLst>
      <p:ext uri="{BB962C8B-B14F-4D97-AF65-F5344CB8AC3E}">
        <p14:creationId xmlns:p14="http://schemas.microsoft.com/office/powerpoint/2010/main" val="2423138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La calidad del aire en los espacios cerrados es crucial para la salud y el bienestar de los estudiantes. Este sistema de monitoreo busca detectar y reportar la calidad del aire en las aulas, garantizando un ambiente más saludable para el aprendizaje.</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3</a:t>
            </a:fld>
            <a:endParaRPr lang="en-GB"/>
          </a:p>
        </p:txBody>
      </p:sp>
    </p:spTree>
    <p:extLst>
      <p:ext uri="{BB962C8B-B14F-4D97-AF65-F5344CB8AC3E}">
        <p14:creationId xmlns:p14="http://schemas.microsoft.com/office/powerpoint/2010/main" val="22208791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El proyecto consiste en el desarrollo de un sistema para medir la calidad del aire utilizando sensores conectados a un microcontrolador. Los datos recogidos se procesan y se visualizan en una interfaz accesible.</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4</a:t>
            </a:fld>
            <a:endParaRPr lang="en-GB"/>
          </a:p>
        </p:txBody>
      </p:sp>
    </p:spTree>
    <p:extLst>
      <p:ext uri="{BB962C8B-B14F-4D97-AF65-F5344CB8AC3E}">
        <p14:creationId xmlns:p14="http://schemas.microsoft.com/office/powerpoint/2010/main" val="33577269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El principal objetivo es proporcionar información en tiempo real sobre la calidad del aire en las aulas, permitiendo a la administración tomar decisiones informadas sobre la ventilación y el uso de los espacios.</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5</a:t>
            </a:fld>
            <a:endParaRPr lang="en-GB"/>
          </a:p>
        </p:txBody>
      </p:sp>
    </p:spTree>
    <p:extLst>
      <p:ext uri="{BB962C8B-B14F-4D97-AF65-F5344CB8AC3E}">
        <p14:creationId xmlns:p14="http://schemas.microsoft.com/office/powerpoint/2010/main" val="10865973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El equipo del proyecto está compuesto por Alejandro de Celis, Pablo Cayo Alcalde, Diego Pellicer y Jaime Garzón. Cada miembro aporta su experiencia y habilidades técnicas para lograr los objetivos establecidos.</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6</a:t>
            </a:fld>
            <a:endParaRPr lang="en-GB"/>
          </a:p>
        </p:txBody>
      </p:sp>
    </p:spTree>
    <p:extLst>
      <p:ext uri="{BB962C8B-B14F-4D97-AF65-F5344CB8AC3E}">
        <p14:creationId xmlns:p14="http://schemas.microsoft.com/office/powerpoint/2010/main" val="2778958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El sistema incluye tanto hardware como software que permite el monitoreo eficaz de la calidad del aire. A continuación, exploraremos los componentes clave que lo hacen posible.</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7</a:t>
            </a:fld>
            <a:endParaRPr lang="en-GB"/>
          </a:p>
        </p:txBody>
      </p:sp>
    </p:spTree>
    <p:extLst>
      <p:ext uri="{BB962C8B-B14F-4D97-AF65-F5344CB8AC3E}">
        <p14:creationId xmlns:p14="http://schemas.microsoft.com/office/powerpoint/2010/main" val="8361156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El hardware principal del sistema incluye el microcontrolador ESP32, que se conecta a varios sensores para medir parámetros como la temperatura, la humedad y la calidad del aire, proporcionando datos precisos y en tiempo real.</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8</a:t>
            </a:fld>
            <a:endParaRPr lang="en-GB"/>
          </a:p>
        </p:txBody>
      </p:sp>
    </p:spTree>
    <p:extLst>
      <p:ext uri="{BB962C8B-B14F-4D97-AF65-F5344CB8AC3E}">
        <p14:creationId xmlns:p14="http://schemas.microsoft.com/office/powerpoint/2010/main" val="13767300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GB"/>
              <a:t>El software fue desarrollado en C++, implementando el firmware necesario para que el ESP32 funcione correctamente con los sensores. Esto permite la recolección de datos y su transmisión segura.</a:t>
            </a:r>
          </a:p>
        </p:txBody>
      </p:sp>
      <p:sp>
        <p:nvSpPr>
          <p:cNvPr id="4" name="Marcador de número de diapositiva 3"/>
          <p:cNvSpPr>
            <a:spLocks noGrp="1"/>
          </p:cNvSpPr>
          <p:nvPr>
            <p:ph type="sldNum" sz="quarter" idx="5"/>
          </p:nvPr>
        </p:nvSpPr>
        <p:spPr/>
        <p:txBody>
          <a:bodyPr/>
          <a:lstStyle/>
          <a:p>
            <a:fld id="{EA298AAA-C62F-46C2-A50B-A81B92FBE20C}" type="slidenum">
              <a:rPr lang="en-GB" smtClean="0"/>
              <a:t>9</a:t>
            </a:fld>
            <a:endParaRPr lang="en-GB"/>
          </a:p>
        </p:txBody>
      </p:sp>
    </p:spTree>
    <p:extLst>
      <p:ext uri="{BB962C8B-B14F-4D97-AF65-F5344CB8AC3E}">
        <p14:creationId xmlns:p14="http://schemas.microsoft.com/office/powerpoint/2010/main" val="25948423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1/26/2025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‹Nº›</a:t>
            </a:fld>
            <a:endParaRPr lang="en-US"/>
          </a:p>
        </p:txBody>
      </p:sp>
    </p:spTree>
    <p:extLst>
      <p:ext uri="{BB962C8B-B14F-4D97-AF65-F5344CB8AC3E}">
        <p14:creationId xmlns:p14="http://schemas.microsoft.com/office/powerpoint/2010/main" val="1904661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1/26/2025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‹Nº›</a:t>
            </a:fld>
            <a:endParaRPr lang="en-US"/>
          </a:p>
        </p:txBody>
      </p:sp>
    </p:spTree>
    <p:extLst>
      <p:ext uri="{BB962C8B-B14F-4D97-AF65-F5344CB8AC3E}">
        <p14:creationId xmlns:p14="http://schemas.microsoft.com/office/powerpoint/2010/main" val="21508866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1/26/2025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‹Nº›</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6808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1/26/2025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‹Nº›</a:t>
            </a:fld>
            <a:endParaRPr lang="en-US"/>
          </a:p>
        </p:txBody>
      </p:sp>
    </p:spTree>
    <p:extLst>
      <p:ext uri="{BB962C8B-B14F-4D97-AF65-F5344CB8AC3E}">
        <p14:creationId xmlns:p14="http://schemas.microsoft.com/office/powerpoint/2010/main" val="24233068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1/26/2025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‹Nº›</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49705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1/26/2025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‹Nº›</a:t>
            </a:fld>
            <a:endParaRPr lang="en-US"/>
          </a:p>
        </p:txBody>
      </p:sp>
    </p:spTree>
    <p:extLst>
      <p:ext uri="{BB962C8B-B14F-4D97-AF65-F5344CB8AC3E}">
        <p14:creationId xmlns:p14="http://schemas.microsoft.com/office/powerpoint/2010/main" val="1028577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1/26/2025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‹Nº›</a:t>
            </a:fld>
            <a:endParaRPr lang="en-US"/>
          </a:p>
        </p:txBody>
      </p:sp>
    </p:spTree>
    <p:extLst>
      <p:ext uri="{BB962C8B-B14F-4D97-AF65-F5344CB8AC3E}">
        <p14:creationId xmlns:p14="http://schemas.microsoft.com/office/powerpoint/2010/main" val="1662219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1/26/2025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‹Nº›</a:t>
            </a:fld>
            <a:endParaRPr lang="en-US"/>
          </a:p>
        </p:txBody>
      </p:sp>
    </p:spTree>
    <p:extLst>
      <p:ext uri="{BB962C8B-B14F-4D97-AF65-F5344CB8AC3E}">
        <p14:creationId xmlns:p14="http://schemas.microsoft.com/office/powerpoint/2010/main" val="2714439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1/26/2025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‹Nº›</a:t>
            </a:fld>
            <a:endParaRPr lang="en-US"/>
          </a:p>
        </p:txBody>
      </p:sp>
    </p:spTree>
    <p:extLst>
      <p:ext uri="{BB962C8B-B14F-4D97-AF65-F5344CB8AC3E}">
        <p14:creationId xmlns:p14="http://schemas.microsoft.com/office/powerpoint/2010/main" val="2407515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1/26/2025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‹Nº›</a:t>
            </a:fld>
            <a:endParaRPr lang="en-US"/>
          </a:p>
        </p:txBody>
      </p:sp>
    </p:spTree>
    <p:extLst>
      <p:ext uri="{BB962C8B-B14F-4D97-AF65-F5344CB8AC3E}">
        <p14:creationId xmlns:p14="http://schemas.microsoft.com/office/powerpoint/2010/main" val="3149720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1/26/2025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‹Nº›</a:t>
            </a:fld>
            <a:endParaRPr lang="en-US"/>
          </a:p>
        </p:txBody>
      </p:sp>
    </p:spTree>
    <p:extLst>
      <p:ext uri="{BB962C8B-B14F-4D97-AF65-F5344CB8AC3E}">
        <p14:creationId xmlns:p14="http://schemas.microsoft.com/office/powerpoint/2010/main" val="37697400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1/26/2025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‹Nº›</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51357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18/10/relationships/comments" Target="../comments/modernComment_A04_62CC6C5B.xml"/><Relationship Id="rId7" Type="http://schemas.openxmlformats.org/officeDocument/2006/relationships/hyperlink" Target="https://thingsboard.io/"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hyperlink" Target="https://www.espressif.com/sites/default/files/documentation/esp32-wroom-32e_esp32-wroom-32ue_datasheet_en.pdf" TargetMode="External"/><Relationship Id="rId5" Type="http://schemas.openxmlformats.org/officeDocument/2006/relationships/hyperlink" Target="https://sensirion.com/media/documents/984E0DD5/61644B8B/Sensirion_Gas_Sensors_Datasheet_SGP30.pdf" TargetMode="Externa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45D2C1B-E958-CC9D-4ABF-6CADEC6C4989}"/>
              </a:ext>
            </a:extLst>
          </p:cNvPr>
          <p:cNvSpPr>
            <a:spLocks noGrp="1"/>
          </p:cNvSpPr>
          <p:nvPr>
            <p:ph type="ctrTitle"/>
          </p:nvPr>
        </p:nvSpPr>
        <p:spPr>
          <a:xfrm>
            <a:off x="7501083" y="1409700"/>
            <a:ext cx="4167042" cy="2875865"/>
          </a:xfrm>
        </p:spPr>
        <p:txBody>
          <a:bodyPr anchor="b">
            <a:normAutofit/>
          </a:bodyPr>
          <a:lstStyle/>
          <a:p>
            <a:pPr>
              <a:lnSpc>
                <a:spcPct val="90000"/>
              </a:lnSpc>
            </a:pPr>
            <a:r>
              <a:rPr lang="en-GB" sz="3100"/>
              <a:t>Sistema de Monitorización de la Calidad del Aire en las Aulas de la Facultad de Informática</a:t>
            </a:r>
          </a:p>
        </p:txBody>
      </p:sp>
      <p:sp>
        <p:nvSpPr>
          <p:cNvPr id="3" name="Subtítulo 2">
            <a:extLst>
              <a:ext uri="{FF2B5EF4-FFF2-40B4-BE49-F238E27FC236}">
                <a16:creationId xmlns:a16="http://schemas.microsoft.com/office/drawing/2014/main" id="{78AFA4C3-50FD-9B6B-EBD1-8667A8F984E9}"/>
              </a:ext>
            </a:extLst>
          </p:cNvPr>
          <p:cNvSpPr>
            <a:spLocks noGrp="1"/>
          </p:cNvSpPr>
          <p:nvPr>
            <p:ph type="subTitle" idx="1"/>
          </p:nvPr>
        </p:nvSpPr>
        <p:spPr>
          <a:xfrm>
            <a:off x="7509191" y="4431107"/>
            <a:ext cx="3972865" cy="1344426"/>
          </a:xfrm>
        </p:spPr>
        <p:txBody>
          <a:bodyPr anchor="t">
            <a:normAutofit/>
          </a:bodyPr>
          <a:lstStyle/>
          <a:p>
            <a:r>
              <a:rPr lang="en-GB"/>
              <a:t>Mejorando el ambiente educativo y la salud estudiantil</a:t>
            </a:r>
          </a:p>
        </p:txBody>
      </p:sp>
      <p:pic>
        <p:nvPicPr>
          <p:cNvPr id="4" name="Imagen 3" descr="Un segmento de aula moderna. Véase también">
            <a:extLst>
              <a:ext uri="{FF2B5EF4-FFF2-40B4-BE49-F238E27FC236}">
                <a16:creationId xmlns:a16="http://schemas.microsoft.com/office/drawing/2014/main" id="{6EB13303-EB10-4DBA-9121-0606D4301AAF}"/>
              </a:ext>
            </a:extLst>
          </p:cNvPr>
          <p:cNvPicPr>
            <a:picLocks noChangeAspect="1"/>
          </p:cNvPicPr>
          <p:nvPr/>
        </p:nvPicPr>
        <p:blipFill>
          <a:blip r:embed="rId3"/>
          <a:srcRect l="9233" r="11227" b="2"/>
          <a:stretch/>
        </p:blipFill>
        <p:spPr>
          <a:xfrm>
            <a:off x="20" y="609600"/>
            <a:ext cx="6778327" cy="5688323"/>
          </a:xfrm>
          <a:prstGeom prst="rect">
            <a:avLst/>
          </a:prstGeom>
        </p:spPr>
      </p:pic>
      <p:cxnSp>
        <p:nvCxnSpPr>
          <p:cNvPr id="11" name="Straight Connector 10">
            <a:extLst>
              <a:ext uri="{FF2B5EF4-FFF2-40B4-BE49-F238E27FC236}">
                <a16:creationId xmlns:a16="http://schemas.microsoft.com/office/drawing/2014/main" id="{7CC73A33-65FF-41A9-A3B0-006753CD10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248400"/>
            <a:ext cx="6778350" cy="49006"/>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6998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10" presetClass="entr" presetSubtype="0" fill="hold" grpId="1" nodeType="withEffect">
                                  <p:stCondLst>
                                    <p:cond delay="250"/>
                                  </p:stCondLst>
                                  <p:iterate type="lt">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Las burbujas de comunicación rojas con espacio de copia están conectadas entre sí con flechas negras. Esta imagen muestra las redes sociales y la comunicación en línea entre las personas.">
            <a:extLst>
              <a:ext uri="{FF2B5EF4-FFF2-40B4-BE49-F238E27FC236}">
                <a16:creationId xmlns:a16="http://schemas.microsoft.com/office/drawing/2014/main" id="{DA3CD140-5708-4137-83B6-3F523A0BA84C}"/>
              </a:ext>
            </a:extLst>
          </p:cNvPr>
          <p:cNvPicPr>
            <a:picLocks noGrp="1" noChangeAspect="1"/>
          </p:cNvPicPr>
          <p:nvPr>
            <p:ph sz="half" idx="1"/>
          </p:nvPr>
        </p:nvPicPr>
        <p:blipFill>
          <a:blip r:embed="rId3"/>
          <a:srcRect l="15578" r="29356" b="2"/>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BA17898C-41E0-A951-E296-09914C3C3A48}"/>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100"/>
              <a:t>Integración de componentes de las asignaturas ANIOT, RPI-I y RPI-II</a:t>
            </a:r>
          </a:p>
        </p:txBody>
      </p:sp>
      <p:sp>
        <p:nvSpPr>
          <p:cNvPr id="4" name="Marcador de contenido 3">
            <a:extLst>
              <a:ext uri="{FF2B5EF4-FFF2-40B4-BE49-F238E27FC236}">
                <a16:creationId xmlns:a16="http://schemas.microsoft.com/office/drawing/2014/main" id="{6E9C2A11-64CF-CBE0-5FE5-E2700A89E64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s-ES" sz="1400" b="1"/>
              <a:t>Importancia de la Integración</a:t>
            </a:r>
          </a:p>
          <a:p>
            <a:pPr marL="0" lvl="1" indent="0">
              <a:buNone/>
            </a:pPr>
            <a:r>
              <a:rPr lang="es-ES" sz="1400"/>
              <a:t>La integración de conocimientos es crucial para garantizar que los sistemas funcionen de manera eficiente y cohesiva.</a:t>
            </a:r>
          </a:p>
          <a:p>
            <a:pPr marL="0" indent="0">
              <a:spcBef>
                <a:spcPts val="2500"/>
              </a:spcBef>
              <a:buNone/>
            </a:pPr>
            <a:r>
              <a:rPr lang="es-ES" sz="1400" b="1"/>
              <a:t>Desarrollo de Sistemas Eficientes</a:t>
            </a:r>
          </a:p>
          <a:p>
            <a:pPr marL="0" lvl="1" indent="0">
              <a:buNone/>
            </a:pPr>
            <a:r>
              <a:rPr lang="es-ES" sz="1400"/>
              <a:t>La fusión de conocimientos de ANIOT, RPI-I y RPI-II apoya el desarrollo de sistemas que responden a las necesidades actuales.</a:t>
            </a:r>
          </a:p>
          <a:p>
            <a:pPr marL="0" indent="0">
              <a:spcBef>
                <a:spcPts val="2500"/>
              </a:spcBef>
              <a:buNone/>
            </a:pPr>
            <a:r>
              <a:rPr lang="es-ES" sz="1400" b="1"/>
              <a:t>Conocimientos Adquiridos</a:t>
            </a:r>
          </a:p>
          <a:p>
            <a:pPr marL="0" lvl="1" indent="0">
              <a:buNone/>
            </a:pPr>
            <a:r>
              <a:rPr lang="es-ES" sz="1400"/>
              <a:t>Cada asignatura aporta conocimientos únicos que son esenciales para el éxito del sistema integrado.</a:t>
            </a:r>
            <a:endParaRPr lang="en-GB" sz="1400"/>
          </a:p>
        </p:txBody>
      </p:sp>
    </p:spTree>
    <p:extLst>
      <p:ext uri="{BB962C8B-B14F-4D97-AF65-F5344CB8AC3E}">
        <p14:creationId xmlns:p14="http://schemas.microsoft.com/office/powerpoint/2010/main" val="26577714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ítulo 1">
            <a:extLst>
              <a:ext uri="{FF2B5EF4-FFF2-40B4-BE49-F238E27FC236}">
                <a16:creationId xmlns:a16="http://schemas.microsoft.com/office/drawing/2014/main" id="{65D32B92-C60D-4A8B-07D7-E324D11413AE}"/>
              </a:ext>
            </a:extLst>
          </p:cNvPr>
          <p:cNvSpPr>
            <a:spLocks noGrp="1"/>
          </p:cNvSpPr>
          <p:nvPr>
            <p:ph type="ctrTitle"/>
          </p:nvPr>
        </p:nvSpPr>
        <p:spPr>
          <a:xfrm>
            <a:off x="559219" y="1115844"/>
            <a:ext cx="7680960" cy="4631911"/>
          </a:xfrm>
        </p:spPr>
        <p:txBody>
          <a:bodyPr anchor="b">
            <a:normAutofit/>
          </a:bodyPr>
          <a:lstStyle/>
          <a:p>
            <a:r>
              <a:rPr lang="en-GB" sz="6500"/>
              <a:t>Problemática y dificultades encontradas</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49368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Vista de ángulo alto de las reglas sobre un fondo blanco">
            <a:extLst>
              <a:ext uri="{FF2B5EF4-FFF2-40B4-BE49-F238E27FC236}">
                <a16:creationId xmlns:a16="http://schemas.microsoft.com/office/drawing/2014/main" id="{AB6093FA-FC2A-4F59-A681-5F2FCDA7BB6C}"/>
              </a:ext>
            </a:extLst>
          </p:cNvPr>
          <p:cNvPicPr>
            <a:picLocks noGrp="1" noChangeAspect="1"/>
          </p:cNvPicPr>
          <p:nvPr>
            <p:ph sz="half" idx="1"/>
          </p:nvPr>
        </p:nvPicPr>
        <p:blipFill>
          <a:blip r:embed="rId3"/>
          <a:srcRect l="17749" r="27184" b="2"/>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FE8E7361-0A1C-6B24-7933-4F51AF819BCC}"/>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Desafíos técnicos en la implementación</a:t>
            </a:r>
          </a:p>
        </p:txBody>
      </p:sp>
      <p:sp>
        <p:nvSpPr>
          <p:cNvPr id="4" name="Marcador de contenido 3">
            <a:extLst>
              <a:ext uri="{FF2B5EF4-FFF2-40B4-BE49-F238E27FC236}">
                <a16:creationId xmlns:a16="http://schemas.microsoft.com/office/drawing/2014/main" id="{AF474C77-0F8A-29FD-4662-D5886F14748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s-ES" sz="1400" b="1"/>
              <a:t>Precisión en la recolección de datos</a:t>
            </a:r>
          </a:p>
          <a:p>
            <a:pPr marL="0" lvl="1" indent="0">
              <a:buNone/>
            </a:pPr>
            <a:r>
              <a:rPr lang="es-ES" sz="1400"/>
              <a:t>Garantizar la precisión en la recolección de datos fue un desafío clave que requería atención constante durante la implementación.</a:t>
            </a:r>
          </a:p>
          <a:p>
            <a:pPr marL="0" indent="0">
              <a:spcBef>
                <a:spcPts val="2500"/>
              </a:spcBef>
              <a:buNone/>
            </a:pPr>
            <a:r>
              <a:rPr lang="es-ES" sz="1400" b="1"/>
              <a:t>Estabilidad del sistema</a:t>
            </a:r>
          </a:p>
          <a:p>
            <a:pPr marL="0" lvl="1" indent="0">
              <a:buNone/>
            </a:pPr>
            <a:r>
              <a:rPr lang="es-ES" sz="1400"/>
              <a:t>Mantener la estabilidad del sistema fue crucial a medida que se integraban más sensores, lo que generó nuevos desafíos.</a:t>
            </a:r>
          </a:p>
          <a:p>
            <a:pPr marL="0" indent="0">
              <a:spcBef>
                <a:spcPts val="2500"/>
              </a:spcBef>
              <a:buNone/>
            </a:pPr>
            <a:r>
              <a:rPr lang="es-ES" sz="1400" b="1"/>
              <a:t>Soluciones ingeniosas</a:t>
            </a:r>
          </a:p>
          <a:p>
            <a:pPr marL="0" lvl="1" indent="0">
              <a:buNone/>
            </a:pPr>
            <a:r>
              <a:rPr lang="es-ES" sz="1400"/>
              <a:t>Los problemas surgidos durante la integración de sensores requerían soluciones ingeniosas y adaptativas para asegurar el éxito del proyecto.</a:t>
            </a:r>
            <a:endParaRPr lang="en-GB" sz="1400"/>
          </a:p>
        </p:txBody>
      </p:sp>
    </p:spTree>
    <p:extLst>
      <p:ext uri="{BB962C8B-B14F-4D97-AF65-F5344CB8AC3E}">
        <p14:creationId xmlns:p14="http://schemas.microsoft.com/office/powerpoint/2010/main" val="4100617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Fondo del concepto de clave de seguridad digital con código de datos binarios">
            <a:extLst>
              <a:ext uri="{FF2B5EF4-FFF2-40B4-BE49-F238E27FC236}">
                <a16:creationId xmlns:a16="http://schemas.microsoft.com/office/drawing/2014/main" id="{D4682697-2180-4A50-880A-92B008926F61}"/>
              </a:ext>
            </a:extLst>
          </p:cNvPr>
          <p:cNvPicPr>
            <a:picLocks noGrp="1" noChangeAspect="1"/>
          </p:cNvPicPr>
          <p:nvPr>
            <p:ph sz="half" idx="1"/>
          </p:nvPr>
        </p:nvPicPr>
        <p:blipFill>
          <a:blip r:embed="rId3"/>
          <a:srcRect l="8646"/>
          <a:stretch/>
        </p:blipFill>
        <p:spPr>
          <a:xfrm>
            <a:off x="5671128" y="914399"/>
            <a:ext cx="6520872" cy="5353521"/>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72328" y="6267921"/>
            <a:ext cx="6519672" cy="2"/>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01D9C540-5F2E-0392-4F42-997AC0B377F0}"/>
              </a:ext>
            </a:extLst>
          </p:cNvPr>
          <p:cNvSpPr>
            <a:spLocks noGrp="1"/>
          </p:cNvSpPr>
          <p:nvPr>
            <p:ph type="title"/>
          </p:nvPr>
        </p:nvSpPr>
        <p:spPr>
          <a:xfrm>
            <a:off x="640079" y="914400"/>
            <a:ext cx="4261104" cy="1097280"/>
          </a:xfrm>
        </p:spPr>
        <p:txBody>
          <a:bodyPr vert="horz" lIns="91440" tIns="45720" rIns="91440" bIns="45720" rtlCol="0" anchor="t">
            <a:normAutofit/>
          </a:bodyPr>
          <a:lstStyle/>
          <a:p>
            <a:pPr>
              <a:lnSpc>
                <a:spcPct val="90000"/>
              </a:lnSpc>
            </a:pPr>
            <a:r>
              <a:rPr lang="en-US" sz="2500"/>
              <a:t>Problemas de compatibilidad y comunicación</a:t>
            </a:r>
          </a:p>
        </p:txBody>
      </p:sp>
      <p:sp>
        <p:nvSpPr>
          <p:cNvPr id="4" name="Marcador de contenido 3">
            <a:extLst>
              <a:ext uri="{FF2B5EF4-FFF2-40B4-BE49-F238E27FC236}">
                <a16:creationId xmlns:a16="http://schemas.microsoft.com/office/drawing/2014/main" id="{629108D2-657C-389A-106B-1860610CA410}"/>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79" y="2176036"/>
            <a:ext cx="4261104" cy="4121887"/>
          </a:xfrm>
        </p:spPr>
        <p:txBody>
          <a:bodyPr>
            <a:normAutofit/>
          </a:bodyPr>
          <a:lstStyle/>
          <a:p>
            <a:pPr marL="0" indent="0">
              <a:spcBef>
                <a:spcPts val="2500"/>
              </a:spcBef>
              <a:buNone/>
            </a:pPr>
            <a:r>
              <a:rPr lang="es-ES" sz="1400" b="1"/>
              <a:t>Problemas de comunicación</a:t>
            </a:r>
          </a:p>
          <a:p>
            <a:pPr marL="0" lvl="1" indent="0">
              <a:buNone/>
            </a:pPr>
            <a:r>
              <a:rPr lang="es-ES" sz="1400"/>
              <a:t>Los sensores y el microcontrolador a veces no se comunicaban adecuadamente, lo que impactaba la calidad de los datos recolectados.</a:t>
            </a:r>
          </a:p>
          <a:p>
            <a:pPr marL="0" indent="0">
              <a:spcBef>
                <a:spcPts val="2500"/>
              </a:spcBef>
              <a:buNone/>
            </a:pPr>
            <a:r>
              <a:rPr lang="es-ES" sz="1400" b="1"/>
              <a:t>Asegurando la compatibilidad</a:t>
            </a:r>
          </a:p>
          <a:p>
            <a:pPr marL="0" lvl="1" indent="0">
              <a:buNone/>
            </a:pPr>
            <a:r>
              <a:rPr lang="es-ES" sz="1400"/>
              <a:t>Se implementaron soluciones para garantizar la compatibilidad y la comunicación efectiva entre todos los componentes del sistema.</a:t>
            </a:r>
            <a:endParaRPr lang="en-GB" sz="1400"/>
          </a:p>
        </p:txBody>
      </p:sp>
    </p:spTree>
    <p:extLst>
      <p:ext uri="{BB962C8B-B14F-4D97-AF65-F5344CB8AC3E}">
        <p14:creationId xmlns:p14="http://schemas.microsoft.com/office/powerpoint/2010/main" val="12680253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Concepto de computación en la nube aislado sobre fondo blanco">
            <a:extLst>
              <a:ext uri="{FF2B5EF4-FFF2-40B4-BE49-F238E27FC236}">
                <a16:creationId xmlns:a16="http://schemas.microsoft.com/office/drawing/2014/main" id="{E5A28938-79DE-430C-8311-DF5C8071F96F}"/>
              </a:ext>
            </a:extLst>
          </p:cNvPr>
          <p:cNvPicPr>
            <a:picLocks noGrp="1" noChangeAspect="1"/>
          </p:cNvPicPr>
          <p:nvPr>
            <p:ph sz="half" idx="1"/>
          </p:nvPr>
        </p:nvPicPr>
        <p:blipFill>
          <a:blip r:embed="rId3"/>
          <a:srcRect l="18053" r="20073"/>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C18270DC-B8E1-CFF8-3648-C32A70E7245B}"/>
              </a:ext>
            </a:extLst>
          </p:cNvPr>
          <p:cNvSpPr>
            <a:spLocks noGrp="1"/>
          </p:cNvSpPr>
          <p:nvPr>
            <p:ph type="title"/>
          </p:nvPr>
        </p:nvSpPr>
        <p:spPr>
          <a:xfrm>
            <a:off x="5029200" y="914400"/>
            <a:ext cx="6501810" cy="1097280"/>
          </a:xfrm>
        </p:spPr>
        <p:txBody>
          <a:bodyPr vert="horz" lIns="91440" tIns="45720" rIns="91440" bIns="45720" rtlCol="0" anchor="t">
            <a:normAutofit/>
          </a:bodyPr>
          <a:lstStyle/>
          <a:p>
            <a:r>
              <a:rPr lang="en-US"/>
              <a:t>Soluciones aplicadas</a:t>
            </a:r>
          </a:p>
        </p:txBody>
      </p:sp>
      <p:sp>
        <p:nvSpPr>
          <p:cNvPr id="4" name="Marcador de contenido 3">
            <a:extLst>
              <a:ext uri="{FF2B5EF4-FFF2-40B4-BE49-F238E27FC236}">
                <a16:creationId xmlns:a16="http://schemas.microsoft.com/office/drawing/2014/main" id="{45FCDB06-3650-281C-7BB6-1ABB3B3BC42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s-ES" sz="1400" b="1"/>
              <a:t>Ajustes en el Software</a:t>
            </a:r>
          </a:p>
          <a:p>
            <a:pPr marL="0" lvl="1" indent="0">
              <a:buNone/>
            </a:pPr>
            <a:r>
              <a:rPr lang="es-ES" sz="1400"/>
              <a:t>Se realizaron ajustes críticos en el software para abordar los desafíos específicos y mejorar la funcionalidad.</a:t>
            </a:r>
          </a:p>
          <a:p>
            <a:pPr marL="0" indent="0">
              <a:spcBef>
                <a:spcPts val="2500"/>
              </a:spcBef>
              <a:buNone/>
            </a:pPr>
            <a:r>
              <a:rPr lang="es-ES" sz="1400" b="1"/>
              <a:t>Optimización del Hardware</a:t>
            </a:r>
          </a:p>
          <a:p>
            <a:pPr marL="0" lvl="1" indent="0">
              <a:buNone/>
            </a:pPr>
            <a:r>
              <a:rPr lang="es-ES" sz="1400"/>
              <a:t>La configuración del hardware fue optimizada para mejorar el rendimiento del sistema y facilitar su funcionamiento eficiente.</a:t>
            </a:r>
          </a:p>
          <a:p>
            <a:pPr marL="0" indent="0">
              <a:spcBef>
                <a:spcPts val="2500"/>
              </a:spcBef>
              <a:buNone/>
            </a:pPr>
            <a:r>
              <a:rPr lang="es-ES" sz="1400" b="1"/>
              <a:t>Mejora de la Eficiencia</a:t>
            </a:r>
          </a:p>
          <a:p>
            <a:pPr marL="0" lvl="1" indent="0">
              <a:buNone/>
            </a:pPr>
            <a:r>
              <a:rPr lang="es-ES" sz="1400"/>
              <a:t>Los ajustes realizados han resultado en una mejora significativa en la eficiencia general del sistema, beneficiando a todos los usuarios.</a:t>
            </a:r>
            <a:endParaRPr lang="en-GB" sz="1400"/>
          </a:p>
        </p:txBody>
      </p:sp>
    </p:spTree>
    <p:extLst>
      <p:ext uri="{BB962C8B-B14F-4D97-AF65-F5344CB8AC3E}">
        <p14:creationId xmlns:p14="http://schemas.microsoft.com/office/powerpoint/2010/main" val="32255828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ítulo 1">
            <a:extLst>
              <a:ext uri="{FF2B5EF4-FFF2-40B4-BE49-F238E27FC236}">
                <a16:creationId xmlns:a16="http://schemas.microsoft.com/office/drawing/2014/main" id="{DE44BFD2-9AC5-67BD-9DE4-948B1DEBE1AA}"/>
              </a:ext>
            </a:extLst>
          </p:cNvPr>
          <p:cNvSpPr>
            <a:spLocks noGrp="1"/>
          </p:cNvSpPr>
          <p:nvPr>
            <p:ph type="ctrTitle"/>
          </p:nvPr>
        </p:nvSpPr>
        <p:spPr>
          <a:xfrm>
            <a:off x="559219" y="1115844"/>
            <a:ext cx="7680960" cy="4631911"/>
          </a:xfrm>
        </p:spPr>
        <p:txBody>
          <a:bodyPr anchor="b">
            <a:normAutofit/>
          </a:bodyPr>
          <a:lstStyle/>
          <a:p>
            <a:r>
              <a:rPr lang="en-GB" sz="6500"/>
              <a:t>Demostración de la ejecución del código</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63943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Diagrama de flujo de dibujo femenino">
            <a:extLst>
              <a:ext uri="{FF2B5EF4-FFF2-40B4-BE49-F238E27FC236}">
                <a16:creationId xmlns:a16="http://schemas.microsoft.com/office/drawing/2014/main" id="{891BB7A2-7649-44F0-B917-12737A791A43}"/>
              </a:ext>
            </a:extLst>
          </p:cNvPr>
          <p:cNvPicPr>
            <a:picLocks noGrp="1" noChangeAspect="1"/>
          </p:cNvPicPr>
          <p:nvPr>
            <p:ph sz="half" idx="1"/>
          </p:nvPr>
        </p:nvPicPr>
        <p:blipFill>
          <a:blip r:embed="rId3"/>
          <a:srcRect l="20801" r="25162" b="-1"/>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160DD515-C1C4-699B-3607-6DDA27F8A12F}"/>
              </a:ext>
            </a:extLst>
          </p:cNvPr>
          <p:cNvSpPr>
            <a:spLocks noGrp="1"/>
          </p:cNvSpPr>
          <p:nvPr>
            <p:ph type="title"/>
          </p:nvPr>
        </p:nvSpPr>
        <p:spPr>
          <a:xfrm>
            <a:off x="5029200" y="914400"/>
            <a:ext cx="6501810" cy="1097280"/>
          </a:xfrm>
        </p:spPr>
        <p:txBody>
          <a:bodyPr vert="horz" lIns="91440" tIns="45720" rIns="91440" bIns="45720" rtlCol="0" anchor="t">
            <a:normAutofit/>
          </a:bodyPr>
          <a:lstStyle/>
          <a:p>
            <a:r>
              <a:rPr lang="en-US" sz="3700"/>
              <a:t>Descripción del flujo de datos</a:t>
            </a:r>
          </a:p>
        </p:txBody>
      </p:sp>
      <p:sp>
        <p:nvSpPr>
          <p:cNvPr id="4" name="Marcador de contenido 3">
            <a:extLst>
              <a:ext uri="{FF2B5EF4-FFF2-40B4-BE49-F238E27FC236}">
                <a16:creationId xmlns:a16="http://schemas.microsoft.com/office/drawing/2014/main" id="{C5E2DF03-5AC3-E2C4-0B92-5B764DD7728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s-ES" sz="1400" b="1"/>
              <a:t>Recolección de Información</a:t>
            </a:r>
          </a:p>
          <a:p>
            <a:pPr marL="0" lvl="1" indent="0">
              <a:buNone/>
            </a:pPr>
            <a:r>
              <a:rPr lang="es-ES" sz="1400"/>
              <a:t>El flujo de datos comienza con la recolección de información desde los sensores que monitorean la calidad del aire.</a:t>
            </a:r>
          </a:p>
          <a:p>
            <a:pPr marL="0" indent="0">
              <a:spcBef>
                <a:spcPts val="2500"/>
              </a:spcBef>
              <a:buNone/>
            </a:pPr>
            <a:r>
              <a:rPr lang="es-ES" sz="1400" b="1"/>
              <a:t>Procesamiento de Datos</a:t>
            </a:r>
          </a:p>
          <a:p>
            <a:pPr marL="0" lvl="1" indent="0">
              <a:buNone/>
            </a:pPr>
            <a:r>
              <a:rPr lang="es-ES" sz="1400"/>
              <a:t>La información recolectada es procesada por el ESP32, un microcontrolador utilizado para manejar datos en tiempo real.</a:t>
            </a:r>
          </a:p>
          <a:p>
            <a:pPr marL="0" indent="0">
              <a:spcBef>
                <a:spcPts val="2500"/>
              </a:spcBef>
              <a:buNone/>
            </a:pPr>
            <a:r>
              <a:rPr lang="es-ES" sz="1400" b="1"/>
              <a:t>Visualización de Datos</a:t>
            </a:r>
          </a:p>
          <a:p>
            <a:pPr marL="0" lvl="1" indent="0">
              <a:buNone/>
            </a:pPr>
            <a:r>
              <a:rPr lang="es-ES" sz="1400"/>
              <a:t>Los datos procesados se envían a una interfaz donde los usuarios pueden visualizar la calidad del aire de manera efectiva.</a:t>
            </a:r>
            <a:endParaRPr lang="en-GB" sz="1400"/>
          </a:p>
        </p:txBody>
      </p:sp>
    </p:spTree>
    <p:extLst>
      <p:ext uri="{BB962C8B-B14F-4D97-AF65-F5344CB8AC3E}">
        <p14:creationId xmlns:p14="http://schemas.microsoft.com/office/powerpoint/2010/main" val="30561294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Domótica inteligente: control remoto de la temperatura de la casa con un dispositivo smartphone. La temperatura se expresa en grados Celsius (ver más imágenes en lightbox para otras unidades). Muestra los iconos de termómetro, aire acondicionado frío y calor y la temperatura actual.">
            <a:extLst>
              <a:ext uri="{FF2B5EF4-FFF2-40B4-BE49-F238E27FC236}">
                <a16:creationId xmlns:a16="http://schemas.microsoft.com/office/drawing/2014/main" id="{0602FA4F-A2F2-44E2-B614-CECE4985F43E}"/>
              </a:ext>
            </a:extLst>
          </p:cNvPr>
          <p:cNvPicPr>
            <a:picLocks noGrp="1" noChangeAspect="1"/>
          </p:cNvPicPr>
          <p:nvPr>
            <p:ph sz="half" idx="1"/>
          </p:nvPr>
        </p:nvPicPr>
        <p:blipFill>
          <a:blip r:embed="rId3"/>
          <a:srcRect l="5307" r="39627" b="2"/>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F09EFC82-7EFF-0ED6-36D2-8F6F8D483D26}"/>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Ejemplos prácticos: Monitorización en tiempo real</a:t>
            </a:r>
          </a:p>
        </p:txBody>
      </p:sp>
      <p:sp>
        <p:nvSpPr>
          <p:cNvPr id="4" name="Marcador de contenido 3">
            <a:extLst>
              <a:ext uri="{FF2B5EF4-FFF2-40B4-BE49-F238E27FC236}">
                <a16:creationId xmlns:a16="http://schemas.microsoft.com/office/drawing/2014/main" id="{B3AB76C1-771D-5A82-AEBA-EE8DD8B5F66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s-ES" sz="1400" b="1"/>
              <a:t>Monitoreo de Contaminantes</a:t>
            </a:r>
          </a:p>
          <a:p>
            <a:pPr marL="0" lvl="1" indent="0">
              <a:buNone/>
            </a:pPr>
            <a:r>
              <a:rPr lang="es-ES" sz="1400"/>
              <a:t>El sistema registra en tiempo real los niveles de contaminantes en el aire, permitiendo una respuesta rápida a la calidad del aire.</a:t>
            </a:r>
          </a:p>
          <a:p>
            <a:pPr marL="0" indent="0">
              <a:spcBef>
                <a:spcPts val="2500"/>
              </a:spcBef>
              <a:buNone/>
            </a:pPr>
            <a:r>
              <a:rPr lang="es-ES" sz="1400" b="1"/>
              <a:t>Interfaz de Usuario</a:t>
            </a:r>
          </a:p>
          <a:p>
            <a:pPr marL="0" lvl="1" indent="0">
              <a:buNone/>
            </a:pPr>
            <a:r>
              <a:rPr lang="es-ES" sz="1400"/>
              <a:t>La interfaz de usuario presenta visualmente los datos sobre la calidad del aire, facilitando la comprensión de las variaciones de contaminantes.</a:t>
            </a:r>
          </a:p>
          <a:p>
            <a:pPr marL="0" indent="0">
              <a:spcBef>
                <a:spcPts val="2500"/>
              </a:spcBef>
              <a:buNone/>
            </a:pPr>
            <a:r>
              <a:rPr lang="es-ES" sz="1400" b="1"/>
              <a:t>Alertas de Calidad del Aire</a:t>
            </a:r>
          </a:p>
          <a:p>
            <a:pPr marL="0" lvl="1" indent="0">
              <a:buNone/>
            </a:pPr>
            <a:r>
              <a:rPr lang="es-ES" sz="1400"/>
              <a:t>El sistema envía alertas cuando los niveles de contaminación superan los límites establecidos, promoviendo la salud pública.</a:t>
            </a:r>
            <a:endParaRPr lang="en-GB" sz="1400"/>
          </a:p>
        </p:txBody>
      </p:sp>
    </p:spTree>
    <p:extLst>
      <p:ext uri="{BB962C8B-B14F-4D97-AF65-F5344CB8AC3E}">
        <p14:creationId xmlns:p14="http://schemas.microsoft.com/office/powerpoint/2010/main" val="40006246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Clase escolar con bombilla aislada sobre fondo blanco">
            <a:extLst>
              <a:ext uri="{FF2B5EF4-FFF2-40B4-BE49-F238E27FC236}">
                <a16:creationId xmlns:a16="http://schemas.microsoft.com/office/drawing/2014/main" id="{1DF200AA-EF0D-49ED-B2DB-A7C9B7ECE96F}"/>
              </a:ext>
            </a:extLst>
          </p:cNvPr>
          <p:cNvPicPr>
            <a:picLocks noGrp="1" noChangeAspect="1"/>
          </p:cNvPicPr>
          <p:nvPr>
            <p:ph sz="half" idx="1"/>
          </p:nvPr>
        </p:nvPicPr>
        <p:blipFill>
          <a:blip r:embed="rId3"/>
          <a:srcRect l="10934" r="15981" b="-2"/>
          <a:stretch/>
        </p:blipFill>
        <p:spPr>
          <a:xfrm>
            <a:off x="5671128" y="914399"/>
            <a:ext cx="6520872" cy="5353521"/>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72328" y="6267921"/>
            <a:ext cx="6519672" cy="2"/>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F4DF25ED-357A-5F6E-D91C-05FBFE57F6E9}"/>
              </a:ext>
            </a:extLst>
          </p:cNvPr>
          <p:cNvSpPr>
            <a:spLocks noGrp="1"/>
          </p:cNvSpPr>
          <p:nvPr>
            <p:ph type="title"/>
          </p:nvPr>
        </p:nvSpPr>
        <p:spPr>
          <a:xfrm>
            <a:off x="640079" y="914400"/>
            <a:ext cx="4261104" cy="1097280"/>
          </a:xfrm>
        </p:spPr>
        <p:txBody>
          <a:bodyPr vert="horz" lIns="91440" tIns="45720" rIns="91440" bIns="45720" rtlCol="0" anchor="t">
            <a:normAutofit/>
          </a:bodyPr>
          <a:lstStyle/>
          <a:p>
            <a:pPr>
              <a:lnSpc>
                <a:spcPct val="90000"/>
              </a:lnSpc>
            </a:pPr>
            <a:r>
              <a:rPr lang="en-US" sz="3600"/>
              <a:t>Resultados obtenidos y análisis</a:t>
            </a:r>
          </a:p>
        </p:txBody>
      </p:sp>
      <p:sp>
        <p:nvSpPr>
          <p:cNvPr id="4" name="Marcador de contenido 3">
            <a:extLst>
              <a:ext uri="{FF2B5EF4-FFF2-40B4-BE49-F238E27FC236}">
                <a16:creationId xmlns:a16="http://schemas.microsoft.com/office/drawing/2014/main" id="{421752EC-B178-6874-1E52-C7F934268BF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79" y="2176036"/>
            <a:ext cx="4261104" cy="4121887"/>
          </a:xfrm>
        </p:spPr>
        <p:txBody>
          <a:bodyPr>
            <a:normAutofit/>
          </a:bodyPr>
          <a:lstStyle/>
          <a:p>
            <a:pPr marL="0" indent="0">
              <a:spcBef>
                <a:spcPts val="2500"/>
              </a:spcBef>
              <a:buNone/>
            </a:pPr>
            <a:r>
              <a:rPr lang="es-ES" sz="1400" b="1"/>
              <a:t>Efectividad del sistema</a:t>
            </a:r>
          </a:p>
          <a:p>
            <a:pPr marL="0" lvl="1" indent="0">
              <a:buNone/>
            </a:pPr>
            <a:r>
              <a:rPr lang="es-ES" sz="1400"/>
              <a:t>El sistema ha demostrado ser efectivo en la identificación de condiciones de aire no óptimas en el aula, lo que es crucial para la salud de los estudiantes.</a:t>
            </a:r>
          </a:p>
          <a:p>
            <a:pPr marL="0" indent="0">
              <a:spcBef>
                <a:spcPts val="2500"/>
              </a:spcBef>
              <a:buNone/>
            </a:pPr>
            <a:r>
              <a:rPr lang="es-ES" sz="1400" b="1"/>
              <a:t>Intervenciones rápidas</a:t>
            </a:r>
          </a:p>
          <a:p>
            <a:pPr marL="0" lvl="1" indent="0">
              <a:buNone/>
            </a:pPr>
            <a:r>
              <a:rPr lang="es-ES" sz="1400"/>
              <a:t>Las intervenciones rápidas basadas en los resultados del sistema permiten mejorar el ambiente de aprendizaje y la comodidad de los estudiantes.</a:t>
            </a:r>
            <a:endParaRPr lang="en-GB" sz="1400"/>
          </a:p>
        </p:txBody>
      </p:sp>
    </p:spTree>
    <p:extLst>
      <p:ext uri="{BB962C8B-B14F-4D97-AF65-F5344CB8AC3E}">
        <p14:creationId xmlns:p14="http://schemas.microsoft.com/office/powerpoint/2010/main" val="12122829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ítulo 1">
            <a:extLst>
              <a:ext uri="{FF2B5EF4-FFF2-40B4-BE49-F238E27FC236}">
                <a16:creationId xmlns:a16="http://schemas.microsoft.com/office/drawing/2014/main" id="{82ECBB32-80EB-464E-1D78-860C3BDBF317}"/>
              </a:ext>
            </a:extLst>
          </p:cNvPr>
          <p:cNvSpPr>
            <a:spLocks noGrp="1"/>
          </p:cNvSpPr>
          <p:nvPr>
            <p:ph type="ctrTitle"/>
          </p:nvPr>
        </p:nvSpPr>
        <p:spPr>
          <a:xfrm>
            <a:off x="559219" y="1115844"/>
            <a:ext cx="7680960" cy="4631911"/>
          </a:xfrm>
        </p:spPr>
        <p:txBody>
          <a:bodyPr anchor="b">
            <a:normAutofit/>
          </a:bodyPr>
          <a:lstStyle/>
          <a:p>
            <a:r>
              <a:rPr lang="en-GB" sz="6500"/>
              <a:t>Puntos de mejora para próximos releases</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08074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Colegas multiétnicos debaten sobre la estrategia">
            <a:extLst>
              <a:ext uri="{FF2B5EF4-FFF2-40B4-BE49-F238E27FC236}">
                <a16:creationId xmlns:a16="http://schemas.microsoft.com/office/drawing/2014/main" id="{E62E5110-54CD-4233-911E-599FC1ACC236}"/>
              </a:ext>
            </a:extLst>
          </p:cNvPr>
          <p:cNvPicPr>
            <a:picLocks noGrp="1" noChangeAspect="1"/>
          </p:cNvPicPr>
          <p:nvPr>
            <p:ph sz="half" idx="1"/>
          </p:nvPr>
        </p:nvPicPr>
        <p:blipFill>
          <a:blip r:embed="rId3"/>
          <a:srcRect l="13074" r="3922" b="2"/>
          <a:stretch/>
        </p:blipFill>
        <p:spPr>
          <a:xfrm>
            <a:off x="-1" y="914399"/>
            <a:ext cx="6657255"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665683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FB0EB775-B47C-D555-DC7F-E7CC5EC2D876}"/>
              </a:ext>
            </a:extLst>
          </p:cNvPr>
          <p:cNvSpPr>
            <a:spLocks noGrp="1"/>
          </p:cNvSpPr>
          <p:nvPr>
            <p:ph type="title"/>
          </p:nvPr>
        </p:nvSpPr>
        <p:spPr>
          <a:xfrm>
            <a:off x="7269904" y="914400"/>
            <a:ext cx="4261104" cy="1097280"/>
          </a:xfrm>
        </p:spPr>
        <p:txBody>
          <a:bodyPr vert="horz" lIns="91440" tIns="45720" rIns="91440" bIns="45720" rtlCol="0" anchor="t">
            <a:normAutofit/>
          </a:bodyPr>
          <a:lstStyle/>
          <a:p>
            <a:pPr>
              <a:lnSpc>
                <a:spcPct val="90000"/>
              </a:lnSpc>
            </a:pPr>
            <a:r>
              <a:rPr lang="en-US" sz="3600"/>
              <a:t>Puntos Clave de la Presentación</a:t>
            </a:r>
          </a:p>
        </p:txBody>
      </p:sp>
      <p:sp>
        <p:nvSpPr>
          <p:cNvPr id="4" name="Marcador de contenido 3">
            <a:extLst>
              <a:ext uri="{FF2B5EF4-FFF2-40B4-BE49-F238E27FC236}">
                <a16:creationId xmlns:a16="http://schemas.microsoft.com/office/drawing/2014/main" id="{C53BE3D9-0330-124A-0C61-38852FF2A6BE}"/>
              </a:ext>
            </a:extLst>
          </p:cNvPr>
          <p:cNvSpPr>
            <a:spLocks noGrp="1"/>
          </p:cNvSpPr>
          <p:nvPr>
            <p:ph sz="half" idx="2"/>
          </p:nvPr>
        </p:nvSpPr>
        <p:spPr>
          <a:xfrm>
            <a:off x="7269905" y="2176036"/>
            <a:ext cx="4261104" cy="4121887"/>
          </a:xfrm>
        </p:spPr>
        <p:txBody>
          <a:bodyPr vert="horz" lIns="91440" tIns="45720" rIns="91440" bIns="45720" rtlCol="0">
            <a:normAutofit/>
          </a:bodyPr>
          <a:lstStyle/>
          <a:p>
            <a:pPr>
              <a:lnSpc>
                <a:spcPct val="110000"/>
              </a:lnSpc>
            </a:pPr>
            <a:r>
              <a:rPr lang="en-US"/>
              <a:t>Introducción</a:t>
            </a:r>
          </a:p>
          <a:p>
            <a:pPr>
              <a:lnSpc>
                <a:spcPct val="110000"/>
              </a:lnSpc>
            </a:pPr>
            <a:r>
              <a:rPr lang="en-US"/>
              <a:t>Componentes desarrollados para el programa</a:t>
            </a:r>
          </a:p>
          <a:p>
            <a:pPr>
              <a:lnSpc>
                <a:spcPct val="110000"/>
              </a:lnSpc>
            </a:pPr>
            <a:r>
              <a:rPr lang="en-US"/>
              <a:t>Problemática y dificultades encontradas</a:t>
            </a:r>
          </a:p>
          <a:p>
            <a:pPr>
              <a:lnSpc>
                <a:spcPct val="110000"/>
              </a:lnSpc>
            </a:pPr>
            <a:r>
              <a:rPr lang="en-US"/>
              <a:t>Demostración de la ejecución del código</a:t>
            </a:r>
          </a:p>
          <a:p>
            <a:pPr>
              <a:lnSpc>
                <a:spcPct val="110000"/>
              </a:lnSpc>
            </a:pPr>
            <a:r>
              <a:rPr lang="en-US"/>
              <a:t>Puntos de mejora para próximos releases</a:t>
            </a:r>
          </a:p>
          <a:p>
            <a:pPr>
              <a:lnSpc>
                <a:spcPct val="110000"/>
              </a:lnSpc>
            </a:pPr>
            <a:r>
              <a:rPr lang="en-US"/>
              <a:t>Conclusiones</a:t>
            </a:r>
          </a:p>
        </p:txBody>
      </p:sp>
    </p:spTree>
    <p:extLst>
      <p:ext uri="{BB962C8B-B14F-4D97-AF65-F5344CB8AC3E}">
        <p14:creationId xmlns:p14="http://schemas.microsoft.com/office/powerpoint/2010/main" val="35743883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Base de datos de almacenamiento y engranajes sobre fondo blanco">
            <a:extLst>
              <a:ext uri="{FF2B5EF4-FFF2-40B4-BE49-F238E27FC236}">
                <a16:creationId xmlns:a16="http://schemas.microsoft.com/office/drawing/2014/main" id="{F67BBA54-5286-48EA-AB47-7224ACF2CC1D}"/>
              </a:ext>
            </a:extLst>
          </p:cNvPr>
          <p:cNvPicPr>
            <a:picLocks noGrp="1" noChangeAspect="1"/>
          </p:cNvPicPr>
          <p:nvPr>
            <p:ph sz="half" idx="1"/>
          </p:nvPr>
        </p:nvPicPr>
        <p:blipFill>
          <a:blip r:embed="rId3"/>
          <a:srcRect r="-1" b="1382"/>
          <a:stretch/>
        </p:blipFill>
        <p:spPr>
          <a:xfrm>
            <a:off x="5671128" y="914399"/>
            <a:ext cx="6520872" cy="5353521"/>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72328" y="6267921"/>
            <a:ext cx="6519672" cy="2"/>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021FF323-AA7D-A8D3-1CCD-936736CF1727}"/>
              </a:ext>
            </a:extLst>
          </p:cNvPr>
          <p:cNvSpPr>
            <a:spLocks noGrp="1"/>
          </p:cNvSpPr>
          <p:nvPr>
            <p:ph type="title"/>
          </p:nvPr>
        </p:nvSpPr>
        <p:spPr>
          <a:xfrm>
            <a:off x="640079" y="914400"/>
            <a:ext cx="4261104" cy="1097280"/>
          </a:xfrm>
        </p:spPr>
        <p:txBody>
          <a:bodyPr vert="horz" lIns="91440" tIns="45720" rIns="91440" bIns="45720" rtlCol="0" anchor="t">
            <a:normAutofit/>
          </a:bodyPr>
          <a:lstStyle/>
          <a:p>
            <a:pPr>
              <a:lnSpc>
                <a:spcPct val="90000"/>
              </a:lnSpc>
            </a:pPr>
            <a:r>
              <a:rPr lang="en-US" sz="2800"/>
              <a:t>Optimización del rendimiento del sistema</a:t>
            </a:r>
          </a:p>
        </p:txBody>
      </p:sp>
      <p:sp>
        <p:nvSpPr>
          <p:cNvPr id="4" name="Marcador de contenido 3">
            <a:extLst>
              <a:ext uri="{FF2B5EF4-FFF2-40B4-BE49-F238E27FC236}">
                <a16:creationId xmlns:a16="http://schemas.microsoft.com/office/drawing/2014/main" id="{6B975274-BF2B-DCE8-748A-6BCF37CE820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79" y="2176036"/>
            <a:ext cx="4261104" cy="4121887"/>
          </a:xfrm>
        </p:spPr>
        <p:txBody>
          <a:bodyPr>
            <a:normAutofit/>
          </a:bodyPr>
          <a:lstStyle/>
          <a:p>
            <a:pPr marL="0" indent="0">
              <a:spcBef>
                <a:spcPts val="2500"/>
              </a:spcBef>
              <a:buNone/>
            </a:pPr>
            <a:r>
              <a:rPr lang="es-ES" sz="1400" b="1"/>
              <a:t>Mejora de la rapidez de respuesta</a:t>
            </a:r>
          </a:p>
          <a:p>
            <a:pPr marL="0" lvl="1" indent="0">
              <a:buNone/>
            </a:pPr>
            <a:r>
              <a:rPr lang="es-ES" sz="1400"/>
              <a:t>Optimizar la rapidez de respuesta del sistema permite a los usuarios interactuar de manera más eficiente con las aplicaciones.</a:t>
            </a:r>
          </a:p>
          <a:p>
            <a:pPr marL="0" indent="0">
              <a:spcBef>
                <a:spcPts val="2500"/>
              </a:spcBef>
              <a:buNone/>
            </a:pPr>
            <a:r>
              <a:rPr lang="es-ES" sz="1400" b="1"/>
              <a:t>Capacidad de procesamiento de datos</a:t>
            </a:r>
          </a:p>
          <a:p>
            <a:pPr marL="0" lvl="1" indent="0">
              <a:buNone/>
            </a:pPr>
            <a:r>
              <a:rPr lang="es-ES" sz="1400"/>
              <a:t>Aumentar la capacidad de procesamiento de datos es esencial para manejar grandes volúmenes de información con eficacia.</a:t>
            </a:r>
            <a:endParaRPr lang="en-GB" sz="1400"/>
          </a:p>
        </p:txBody>
      </p:sp>
    </p:spTree>
    <p:extLst>
      <p:ext uri="{BB962C8B-B14F-4D97-AF65-F5344CB8AC3E}">
        <p14:creationId xmlns:p14="http://schemas.microsoft.com/office/powerpoint/2010/main" val="42832175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Hombre hispano caminando en la playa en Puerto Rico">
            <a:extLst>
              <a:ext uri="{FF2B5EF4-FFF2-40B4-BE49-F238E27FC236}">
                <a16:creationId xmlns:a16="http://schemas.microsoft.com/office/drawing/2014/main" id="{41D845A2-EC12-4F3A-AEF8-FD234B7B852F}"/>
              </a:ext>
            </a:extLst>
          </p:cNvPr>
          <p:cNvPicPr>
            <a:picLocks noGrp="1" noChangeAspect="1"/>
          </p:cNvPicPr>
          <p:nvPr>
            <p:ph sz="half" idx="1"/>
          </p:nvPr>
        </p:nvPicPr>
        <p:blipFill>
          <a:blip r:embed="rId3"/>
          <a:srcRect l="6246" r="11258" b="1"/>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0DFB6438-D1A7-D58D-9573-48691B5B9E12}"/>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Mejora en la interfaz de usuario</a:t>
            </a:r>
          </a:p>
        </p:txBody>
      </p:sp>
      <p:sp>
        <p:nvSpPr>
          <p:cNvPr id="4" name="Marcador de contenido 3">
            <a:extLst>
              <a:ext uri="{FF2B5EF4-FFF2-40B4-BE49-F238E27FC236}">
                <a16:creationId xmlns:a16="http://schemas.microsoft.com/office/drawing/2014/main" id="{2DD3A290-DACC-6546-77EF-1D589A4C39D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s-ES" sz="1400" b="1"/>
              <a:t>Interacción Intuitiva</a:t>
            </a:r>
          </a:p>
          <a:p>
            <a:pPr marL="0" lvl="1" indent="0">
              <a:buNone/>
            </a:pPr>
            <a:r>
              <a:rPr lang="es-ES" sz="1400"/>
              <a:t>Una interfaz intuitiva permite a los usuarios navegar fácilmente y comprender el sistema sin complicaciones.</a:t>
            </a:r>
          </a:p>
          <a:p>
            <a:pPr marL="0" indent="0">
              <a:spcBef>
                <a:spcPts val="2500"/>
              </a:spcBef>
              <a:buNone/>
            </a:pPr>
            <a:r>
              <a:rPr lang="es-ES" sz="1400" b="1"/>
              <a:t>Atractivo Visual</a:t>
            </a:r>
          </a:p>
          <a:p>
            <a:pPr marL="0" lvl="1" indent="0">
              <a:buNone/>
            </a:pPr>
            <a:r>
              <a:rPr lang="es-ES" sz="1400"/>
              <a:t>Un diseño atractivo no solo mejora la estética, sino que también aumenta la satisfacción del usuario y la retención.</a:t>
            </a:r>
          </a:p>
          <a:p>
            <a:pPr marL="0" indent="0">
              <a:spcBef>
                <a:spcPts val="2500"/>
              </a:spcBef>
              <a:buNone/>
            </a:pPr>
            <a:r>
              <a:rPr lang="es-ES" sz="1400" b="1"/>
              <a:t>Facilidad de Comprensión</a:t>
            </a:r>
          </a:p>
          <a:p>
            <a:pPr marL="0" lvl="1" indent="0">
              <a:buNone/>
            </a:pPr>
            <a:r>
              <a:rPr lang="es-ES" sz="1400"/>
              <a:t>La claridad en la presentación de datos ayuda a los usuarios a interpretar la información de manera eficaz y rápida.</a:t>
            </a:r>
            <a:endParaRPr lang="en-GB" sz="1400"/>
          </a:p>
        </p:txBody>
      </p:sp>
    </p:spTree>
    <p:extLst>
      <p:ext uri="{BB962C8B-B14F-4D97-AF65-F5344CB8AC3E}">
        <p14:creationId xmlns:p14="http://schemas.microsoft.com/office/powerpoint/2010/main" val="16754690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Cargador para coche eléctrico">
            <a:extLst>
              <a:ext uri="{FF2B5EF4-FFF2-40B4-BE49-F238E27FC236}">
                <a16:creationId xmlns:a16="http://schemas.microsoft.com/office/drawing/2014/main" id="{45E7DF45-5C10-42F8-947B-E4A5B6EC9885}"/>
              </a:ext>
            </a:extLst>
          </p:cNvPr>
          <p:cNvPicPr>
            <a:picLocks noGrp="1" noChangeAspect="1"/>
          </p:cNvPicPr>
          <p:nvPr>
            <p:ph sz="half" idx="1"/>
          </p:nvPr>
        </p:nvPicPr>
        <p:blipFill>
          <a:blip r:embed="rId3"/>
          <a:srcRect t="2292" b="16707"/>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E69BFF20-93A1-E474-E658-A1C041824CA2}"/>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Resumen del trabajo realizado</a:t>
            </a:r>
          </a:p>
        </p:txBody>
      </p:sp>
      <p:sp>
        <p:nvSpPr>
          <p:cNvPr id="4" name="Marcador de contenido 3">
            <a:extLst>
              <a:ext uri="{FF2B5EF4-FFF2-40B4-BE49-F238E27FC236}">
                <a16:creationId xmlns:a16="http://schemas.microsoft.com/office/drawing/2014/main" id="{5DCC8EC3-5BAB-6B7E-AC9B-52DE5697ED9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s-ES" sz="1400" b="1"/>
              <a:t>Sistema Integral de Monitoreo</a:t>
            </a:r>
          </a:p>
          <a:p>
            <a:pPr marL="0" lvl="1" indent="0">
              <a:buNone/>
            </a:pPr>
            <a:r>
              <a:rPr lang="es-ES" sz="1400"/>
              <a:t>Hemos creado un sistema que permite monitorear la calidad del aire de manera continua y precisa, asegurando un entorno saludable.</a:t>
            </a:r>
          </a:p>
          <a:p>
            <a:pPr marL="0" indent="0">
              <a:spcBef>
                <a:spcPts val="2500"/>
              </a:spcBef>
              <a:buNone/>
            </a:pPr>
            <a:r>
              <a:rPr lang="es-ES" sz="1400" b="1"/>
              <a:t>Información en Tiempo Real</a:t>
            </a:r>
          </a:p>
          <a:p>
            <a:pPr marL="0" lvl="1" indent="0">
              <a:buNone/>
            </a:pPr>
            <a:r>
              <a:rPr lang="es-ES" sz="1400"/>
              <a:t>El sistema proporciona información valiosa en tiempo real, permitiendo a los usuarios tomar decisiones informadas para mejorar la calidad del aire.</a:t>
            </a:r>
          </a:p>
          <a:p>
            <a:pPr marL="0" indent="0">
              <a:spcBef>
                <a:spcPts val="2500"/>
              </a:spcBef>
              <a:buNone/>
            </a:pPr>
            <a:r>
              <a:rPr lang="es-ES" sz="1400" b="1"/>
              <a:t>Ambiente Saludable</a:t>
            </a:r>
          </a:p>
          <a:p>
            <a:pPr marL="0" lvl="1" indent="0">
              <a:buNone/>
            </a:pPr>
            <a:r>
              <a:rPr lang="es-ES" sz="1400"/>
              <a:t>Nuestro objetivo es crear un ambiente más saludable para los estudiantes, promoviendo su bienestar y productividad.</a:t>
            </a:r>
            <a:endParaRPr lang="en-GB" sz="1400"/>
          </a:p>
        </p:txBody>
      </p:sp>
    </p:spTree>
    <p:extLst>
      <p:ext uri="{BB962C8B-B14F-4D97-AF65-F5344CB8AC3E}">
        <p14:creationId xmlns:p14="http://schemas.microsoft.com/office/powerpoint/2010/main" val="36085551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Útiles escolares en el escritorio del aula de la escuela primaria">
            <a:extLst>
              <a:ext uri="{FF2B5EF4-FFF2-40B4-BE49-F238E27FC236}">
                <a16:creationId xmlns:a16="http://schemas.microsoft.com/office/drawing/2014/main" id="{991DF04E-8F8C-45C8-AE6B-863B604BE40D}"/>
              </a:ext>
            </a:extLst>
          </p:cNvPr>
          <p:cNvPicPr>
            <a:picLocks noGrp="1" noChangeAspect="1"/>
          </p:cNvPicPr>
          <p:nvPr>
            <p:ph sz="half" idx="1"/>
          </p:nvPr>
        </p:nvPicPr>
        <p:blipFill>
          <a:blip r:embed="rId3"/>
          <a:srcRect l="41386" r="3548" b="2"/>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80FCC9B6-C380-E4F5-E7CD-29E8140A517C}"/>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Impacto y beneficios del sistema</a:t>
            </a:r>
          </a:p>
        </p:txBody>
      </p:sp>
      <p:sp>
        <p:nvSpPr>
          <p:cNvPr id="4" name="Marcador de contenido 3">
            <a:extLst>
              <a:ext uri="{FF2B5EF4-FFF2-40B4-BE49-F238E27FC236}">
                <a16:creationId xmlns:a16="http://schemas.microsoft.com/office/drawing/2014/main" id="{92E00DF2-5E2F-653D-E2F1-3A456BA9B78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s-ES" sz="1400" b="1"/>
              <a:t>Bienestar Estudiantil</a:t>
            </a:r>
          </a:p>
          <a:p>
            <a:pPr marL="0" lvl="1" indent="0">
              <a:buNone/>
            </a:pPr>
            <a:r>
              <a:rPr lang="es-ES" sz="1400"/>
              <a:t>El sistema contribuye a un mejor bienestar de los estudiantes, promoviendo su salud física y emocional.</a:t>
            </a:r>
          </a:p>
          <a:p>
            <a:pPr marL="0" indent="0">
              <a:spcBef>
                <a:spcPts val="2500"/>
              </a:spcBef>
              <a:buNone/>
            </a:pPr>
            <a:r>
              <a:rPr lang="es-ES" sz="1400" b="1"/>
              <a:t>Rendimiento Académico</a:t>
            </a:r>
          </a:p>
          <a:p>
            <a:pPr marL="0" lvl="1" indent="0">
              <a:buNone/>
            </a:pPr>
            <a:r>
              <a:rPr lang="es-ES" sz="1400"/>
              <a:t>Un entorno saludable puede influir positivamente en el rendimiento académico de los estudiantes, mejorando sus resultados.</a:t>
            </a:r>
          </a:p>
          <a:p>
            <a:pPr marL="0" indent="0">
              <a:spcBef>
                <a:spcPts val="2500"/>
              </a:spcBef>
              <a:buNone/>
            </a:pPr>
            <a:r>
              <a:rPr lang="es-ES" sz="1400" b="1"/>
              <a:t>Entorno Saludable</a:t>
            </a:r>
          </a:p>
          <a:p>
            <a:pPr marL="0" lvl="1" indent="0">
              <a:buNone/>
            </a:pPr>
            <a:r>
              <a:rPr lang="es-ES" sz="1400"/>
              <a:t>El sistema promueve un entorno más saludable, lo que es crucial para el desarrollo integral de los estudiantes.</a:t>
            </a:r>
            <a:endParaRPr lang="en-GB" sz="1400"/>
          </a:p>
        </p:txBody>
      </p:sp>
    </p:spTree>
    <p:extLst>
      <p:ext uri="{BB962C8B-B14F-4D97-AF65-F5344CB8AC3E}">
        <p14:creationId xmlns:p14="http://schemas.microsoft.com/office/powerpoint/2010/main" val="18042848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53AE3C-AC4F-907C-B473-B9A30D2150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ítulo 1">
            <a:extLst>
              <a:ext uri="{FF2B5EF4-FFF2-40B4-BE49-F238E27FC236}">
                <a16:creationId xmlns:a16="http://schemas.microsoft.com/office/drawing/2014/main" id="{A34A8E03-3479-D87D-26CC-2AF04800F203}"/>
              </a:ext>
            </a:extLst>
          </p:cNvPr>
          <p:cNvSpPr>
            <a:spLocks noGrp="1"/>
          </p:cNvSpPr>
          <p:nvPr>
            <p:ph type="title"/>
          </p:nvPr>
        </p:nvSpPr>
        <p:spPr>
          <a:xfrm>
            <a:off x="640080" y="914400"/>
            <a:ext cx="3412998" cy="1839433"/>
          </a:xfrm>
        </p:spPr>
        <p:txBody>
          <a:bodyPr>
            <a:normAutofit/>
          </a:bodyPr>
          <a:lstStyle/>
          <a:p>
            <a:r>
              <a:rPr lang="en-GB" sz="3600"/>
              <a:t>Reflexiones finales y próximos pasos</a:t>
            </a:r>
          </a:p>
        </p:txBody>
      </p:sp>
      <p:graphicFrame>
        <p:nvGraphicFramePr>
          <p:cNvPr id="4" name="Marcador de contenido 4">
            <a:extLst>
              <a:ext uri="{FF2B5EF4-FFF2-40B4-BE49-F238E27FC236}">
                <a16:creationId xmlns:a16="http://schemas.microsoft.com/office/drawing/2014/main" id="{B57669D4-E5E4-4D30-A97D-0F06CD462F0D}"/>
              </a:ext>
            </a:extLst>
          </p:cNvPr>
          <p:cNvGraphicFramePr>
            <a:graphicFrameLocks noGrp="1"/>
          </p:cNvGraphicFramePr>
          <p:nvPr>
            <p:ph idx="1"/>
            <p:extLst>
              <p:ext uri="{D42A27DB-BD31-4B8C-83A1-F6EECF244321}">
                <p14:modId xmlns:p14="http://schemas.microsoft.com/office/powerpoint/2010/main" val="2788573861"/>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4632670" y="1014984"/>
          <a:ext cx="7029274" cy="53146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056586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ítulo 1">
            <a:extLst>
              <a:ext uri="{FF2B5EF4-FFF2-40B4-BE49-F238E27FC236}">
                <a16:creationId xmlns:a16="http://schemas.microsoft.com/office/drawing/2014/main" id="{E357201F-5650-1628-119C-7D606CE10B7C}"/>
              </a:ext>
            </a:extLst>
          </p:cNvPr>
          <p:cNvSpPr>
            <a:spLocks noGrp="1"/>
          </p:cNvSpPr>
          <p:nvPr>
            <p:ph type="ctrTitle"/>
          </p:nvPr>
        </p:nvSpPr>
        <p:spPr>
          <a:xfrm>
            <a:off x="559219" y="1115844"/>
            <a:ext cx="7680960" cy="4631911"/>
          </a:xfrm>
        </p:spPr>
        <p:txBody>
          <a:bodyPr anchor="b">
            <a:normAutofit/>
          </a:bodyPr>
          <a:lstStyle/>
          <a:p>
            <a:r>
              <a:rPr lang="en-GB" sz="6500"/>
              <a:t>Introducción</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4715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En un futuro cercano, los teléfonos inteligentes y las tabletas estarán en manos de robots de inteligencia artificial. Toda la información está disponible por computación en la nube,&#10;Compras, telemedicina, educación, teletrabajo, todo está automatizado. Al mismo tiempo, se fortalecerá el sistema de monitoreo para la seguridad.">
            <a:extLst>
              <a:ext uri="{FF2B5EF4-FFF2-40B4-BE49-F238E27FC236}">
                <a16:creationId xmlns:a16="http://schemas.microsoft.com/office/drawing/2014/main" id="{E91E2924-71CC-4E44-828F-6CD7F807A07A}"/>
              </a:ext>
            </a:extLst>
          </p:cNvPr>
          <p:cNvPicPr>
            <a:picLocks noGrp="1" noChangeAspect="1"/>
          </p:cNvPicPr>
          <p:nvPr>
            <p:ph sz="half" idx="1"/>
          </p:nvPr>
        </p:nvPicPr>
        <p:blipFill>
          <a:blip r:embed="rId4"/>
          <a:srcRect l="22999" r="21995"/>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5CC8D015-5742-A34B-0A80-C66BB5CFABBC}"/>
              </a:ext>
            </a:extLst>
          </p:cNvPr>
          <p:cNvSpPr>
            <a:spLocks noGrp="1"/>
          </p:cNvSpPr>
          <p:nvPr>
            <p:ph type="title"/>
          </p:nvPr>
        </p:nvSpPr>
        <p:spPr>
          <a:xfrm>
            <a:off x="640080" y="914400"/>
            <a:ext cx="6291472" cy="1097280"/>
          </a:xfrm>
        </p:spPr>
        <p:txBody>
          <a:bodyPr vert="horz" lIns="91440" tIns="45720" rIns="91440" bIns="45720" rtlCol="0" anchor="t">
            <a:normAutofit/>
          </a:bodyPr>
          <a:lstStyle/>
          <a:p>
            <a:r>
              <a:rPr lang="en-US"/>
              <a:t>Descripción del proyecto</a:t>
            </a:r>
          </a:p>
        </p:txBody>
      </p:sp>
      <p:sp>
        <p:nvSpPr>
          <p:cNvPr id="4" name="Marcador de contenido 3">
            <a:extLst>
              <a:ext uri="{FF2B5EF4-FFF2-40B4-BE49-F238E27FC236}">
                <a16:creationId xmlns:a16="http://schemas.microsoft.com/office/drawing/2014/main" id="{E51D69F7-9CE8-2F29-AC03-F38A1231E01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fontScale="92500" lnSpcReduction="10000"/>
          </a:bodyPr>
          <a:lstStyle/>
          <a:p>
            <a:pPr marL="0" indent="0">
              <a:spcBef>
                <a:spcPts val="2500"/>
              </a:spcBef>
              <a:buNone/>
            </a:pPr>
            <a:r>
              <a:rPr lang="es-ES" sz="1400" b="1" dirty="0"/>
              <a:t>Sistema de Sensores</a:t>
            </a:r>
          </a:p>
          <a:p>
            <a:pPr marL="0" lvl="1" indent="0">
              <a:buNone/>
            </a:pPr>
            <a:r>
              <a:rPr lang="es-ES" sz="1400" dirty="0"/>
              <a:t>El sistema utiliza el sensor SGP30 (véase su hoja de </a:t>
            </a:r>
            <a:r>
              <a:rPr lang="es-ES" sz="1400" dirty="0">
                <a:hlinkClick r:id="rId5"/>
              </a:rPr>
              <a:t>especificaciones técnicas</a:t>
            </a:r>
            <a:r>
              <a:rPr lang="es-ES" sz="1400" dirty="0"/>
              <a:t>), proporcionado por el laboratorio de la Facultad de Informática, con capacidad para medir gas CO2. </a:t>
            </a:r>
          </a:p>
          <a:p>
            <a:pPr marL="0" indent="0">
              <a:spcBef>
                <a:spcPts val="2500"/>
              </a:spcBef>
              <a:buNone/>
            </a:pPr>
            <a:r>
              <a:rPr lang="es-ES" sz="1400" b="1" dirty="0"/>
              <a:t>Microcontrolador</a:t>
            </a:r>
          </a:p>
          <a:p>
            <a:pPr marL="0" lvl="1" indent="0">
              <a:buNone/>
            </a:pPr>
            <a:r>
              <a:rPr lang="es-ES" sz="1400" dirty="0"/>
              <a:t>El sensor está conectado a un microcontrolador ESP32-WROOM-32E (véase su hoja de </a:t>
            </a:r>
            <a:r>
              <a:rPr lang="es-ES" sz="1400" dirty="0">
                <a:hlinkClick r:id="rId6"/>
              </a:rPr>
              <a:t>especificaciones técnicas</a:t>
            </a:r>
            <a:r>
              <a:rPr lang="es-ES" sz="1400" dirty="0"/>
              <a:t>) que procesa los datos recogidos, en base al programa desarrollado.</a:t>
            </a:r>
          </a:p>
          <a:p>
            <a:pPr marL="0" indent="0">
              <a:spcBef>
                <a:spcPts val="2500"/>
              </a:spcBef>
              <a:buNone/>
            </a:pPr>
            <a:r>
              <a:rPr lang="es-ES" sz="1400" b="1" dirty="0"/>
              <a:t>Interfaz de Visualización</a:t>
            </a:r>
          </a:p>
          <a:p>
            <a:pPr marL="0" lvl="1" indent="0">
              <a:buNone/>
            </a:pPr>
            <a:r>
              <a:rPr lang="es-ES" sz="1400" dirty="0"/>
              <a:t>Hacemos uso de la herramienta Thingsboard, plataforma de gestión y visualización para IOT. Hemos alojado una instancia de ésta en un servidor propio, </a:t>
            </a:r>
            <a:r>
              <a:rPr lang="es-ES" sz="1400" dirty="0">
                <a:hlinkClick r:id="rId7"/>
              </a:rPr>
              <a:t>accesible desde aquí</a:t>
            </a:r>
            <a:r>
              <a:rPr lang="es-ES" sz="1400" dirty="0"/>
              <a:t>.  Adicionalmente, hemos definido </a:t>
            </a:r>
            <a:r>
              <a:rPr lang="es-ES" sz="1400"/>
              <a:t>alertas para Los </a:t>
            </a:r>
            <a:r>
              <a:rPr lang="es-ES" sz="1400" dirty="0"/>
              <a:t>datos procesados se visualizan a través de una interfaz accesible, permitiendo un fácil seguimiento de la calidad del aire.</a:t>
            </a:r>
            <a:endParaRPr lang="en-GB" sz="1400" dirty="0"/>
          </a:p>
          <a:p>
            <a:pPr marL="0" lvl="1" indent="0">
              <a:buNone/>
            </a:pPr>
            <a:endParaRPr lang="es-ES" sz="1400" dirty="0"/>
          </a:p>
        </p:txBody>
      </p:sp>
    </p:spTree>
    <p:extLst>
      <p:ext uri="{BB962C8B-B14F-4D97-AF65-F5344CB8AC3E}">
        <p14:creationId xmlns:p14="http://schemas.microsoft.com/office/powerpoint/2010/main" val="16575642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La encantadora niña se mide la temperatura con un instrumento">
            <a:extLst>
              <a:ext uri="{FF2B5EF4-FFF2-40B4-BE49-F238E27FC236}">
                <a16:creationId xmlns:a16="http://schemas.microsoft.com/office/drawing/2014/main" id="{B31F9016-DFE0-484B-A7AC-47688797CAB9}"/>
              </a:ext>
            </a:extLst>
          </p:cNvPr>
          <p:cNvPicPr>
            <a:picLocks noGrp="1" noChangeAspect="1"/>
          </p:cNvPicPr>
          <p:nvPr>
            <p:ph sz="half" idx="1"/>
          </p:nvPr>
        </p:nvPicPr>
        <p:blipFill>
          <a:blip r:embed="rId3"/>
          <a:srcRect l="5598" r="13099" b="2"/>
          <a:stretch/>
        </p:blipFill>
        <p:spPr>
          <a:xfrm>
            <a:off x="5671128" y="914399"/>
            <a:ext cx="6520872" cy="5353521"/>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72328" y="6267921"/>
            <a:ext cx="6519672" cy="2"/>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E3FC25F7-214F-3CC5-16A0-9E59B0942AF6}"/>
              </a:ext>
            </a:extLst>
          </p:cNvPr>
          <p:cNvSpPr>
            <a:spLocks noGrp="1"/>
          </p:cNvSpPr>
          <p:nvPr>
            <p:ph type="title"/>
          </p:nvPr>
        </p:nvSpPr>
        <p:spPr>
          <a:xfrm>
            <a:off x="640079" y="914400"/>
            <a:ext cx="4261104" cy="1097280"/>
          </a:xfrm>
        </p:spPr>
        <p:txBody>
          <a:bodyPr vert="horz" lIns="91440" tIns="45720" rIns="91440" bIns="45720" rtlCol="0" anchor="t">
            <a:normAutofit/>
          </a:bodyPr>
          <a:lstStyle/>
          <a:p>
            <a:pPr>
              <a:lnSpc>
                <a:spcPct val="90000"/>
              </a:lnSpc>
            </a:pPr>
            <a:r>
              <a:rPr lang="en-US" sz="3600"/>
              <a:t>Objetivo del sistema de monitorización</a:t>
            </a:r>
          </a:p>
        </p:txBody>
      </p:sp>
      <p:sp>
        <p:nvSpPr>
          <p:cNvPr id="4" name="Marcador de contenido 3">
            <a:extLst>
              <a:ext uri="{FF2B5EF4-FFF2-40B4-BE49-F238E27FC236}">
                <a16:creationId xmlns:a16="http://schemas.microsoft.com/office/drawing/2014/main" id="{6D821D93-1583-58D9-599A-8CFCD4E9D7A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79" y="2176036"/>
            <a:ext cx="4261104" cy="4121887"/>
          </a:xfrm>
        </p:spPr>
        <p:txBody>
          <a:bodyPr>
            <a:normAutofit/>
          </a:bodyPr>
          <a:lstStyle/>
          <a:p>
            <a:pPr marL="0" indent="0">
              <a:spcBef>
                <a:spcPts val="2500"/>
              </a:spcBef>
              <a:buNone/>
            </a:pPr>
            <a:r>
              <a:rPr lang="es-ES" sz="1400" b="1"/>
              <a:t>Calidad del Aire en Aulas</a:t>
            </a:r>
          </a:p>
          <a:p>
            <a:pPr marL="0" lvl="1" indent="0">
              <a:buNone/>
            </a:pPr>
            <a:r>
              <a:rPr lang="es-ES" sz="1400"/>
              <a:t>El sistema tiene como objetivo medir la calidad del aire en las aulas, mejorando así el bienestar de los estudiantes y el personal.</a:t>
            </a:r>
          </a:p>
          <a:p>
            <a:pPr marL="0" indent="0">
              <a:spcBef>
                <a:spcPts val="2500"/>
              </a:spcBef>
              <a:buNone/>
            </a:pPr>
            <a:r>
              <a:rPr lang="es-ES" sz="1400" b="1"/>
              <a:t>Decisiones Informadas</a:t>
            </a:r>
          </a:p>
          <a:p>
            <a:pPr marL="0" lvl="1" indent="0">
              <a:buNone/>
            </a:pPr>
            <a:r>
              <a:rPr lang="es-ES" sz="1400"/>
              <a:t>La información en tiempo real permite a la administración tomar decisiones informadas sobre la ventilación y el uso eficiente de los espacios.</a:t>
            </a:r>
            <a:endParaRPr lang="en-GB" sz="1400"/>
          </a:p>
        </p:txBody>
      </p:sp>
    </p:spTree>
    <p:extLst>
      <p:ext uri="{BB962C8B-B14F-4D97-AF65-F5344CB8AC3E}">
        <p14:creationId xmlns:p14="http://schemas.microsoft.com/office/powerpoint/2010/main" val="18821255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5" name="Marcador de contenido 4" descr="Personas en la mesa de reuniones">
            <a:extLst>
              <a:ext uri="{FF2B5EF4-FFF2-40B4-BE49-F238E27FC236}">
                <a16:creationId xmlns:a16="http://schemas.microsoft.com/office/drawing/2014/main" id="{53C50617-BEB6-46E1-A478-CB7F826B4BE8}"/>
              </a:ext>
            </a:extLst>
          </p:cNvPr>
          <p:cNvPicPr>
            <a:picLocks noGrp="1" noChangeAspect="1"/>
          </p:cNvPicPr>
          <p:nvPr>
            <p:ph sz="half" idx="1"/>
          </p:nvPr>
        </p:nvPicPr>
        <p:blipFill>
          <a:blip r:embed="rId3"/>
          <a:srcRect l="8280" r="16296" b="-1"/>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3616EEDE-A655-7411-15D7-140577C053B1}"/>
              </a:ext>
            </a:extLst>
          </p:cNvPr>
          <p:cNvSpPr>
            <a:spLocks noGrp="1"/>
          </p:cNvSpPr>
          <p:nvPr>
            <p:ph type="title"/>
          </p:nvPr>
        </p:nvSpPr>
        <p:spPr>
          <a:xfrm>
            <a:off x="640080" y="914401"/>
            <a:ext cx="4306824" cy="1477817"/>
          </a:xfrm>
        </p:spPr>
        <p:txBody>
          <a:bodyPr vert="horz" lIns="91440" tIns="45720" rIns="91440" bIns="45720" rtlCol="0" anchor="t">
            <a:normAutofit/>
          </a:bodyPr>
          <a:lstStyle/>
          <a:p>
            <a:r>
              <a:rPr lang="en-US"/>
              <a:t>Participantes del proyecto</a:t>
            </a:r>
          </a:p>
        </p:txBody>
      </p:sp>
      <p:sp>
        <p:nvSpPr>
          <p:cNvPr id="4" name="Marcador de contenido 3">
            <a:extLst>
              <a:ext uri="{FF2B5EF4-FFF2-40B4-BE49-F238E27FC236}">
                <a16:creationId xmlns:a16="http://schemas.microsoft.com/office/drawing/2014/main" id="{F6A90D63-B9A3-E881-4C2C-BDA00DC3292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s-ES" sz="1400" b="1"/>
              <a:t>Alejandro de Celis</a:t>
            </a:r>
          </a:p>
          <a:p>
            <a:pPr marL="0" lvl="1" indent="0">
              <a:buNone/>
            </a:pPr>
            <a:r>
              <a:rPr lang="es-ES" sz="1400"/>
              <a:t>Alejandro aporta su experiencia en gestión de proyectos, asegurando una planificación eficiente y cumplimiento de plazos.</a:t>
            </a:r>
          </a:p>
          <a:p>
            <a:pPr marL="0" indent="0">
              <a:spcBef>
                <a:spcPts val="2500"/>
              </a:spcBef>
              <a:buNone/>
            </a:pPr>
            <a:r>
              <a:rPr lang="es-ES" sz="1400" b="1"/>
              <a:t>Pablo Cayo Alcalde</a:t>
            </a:r>
          </a:p>
          <a:p>
            <a:pPr marL="0" lvl="1" indent="0">
              <a:buNone/>
            </a:pPr>
            <a:r>
              <a:rPr lang="es-ES" sz="1400"/>
              <a:t>Pablo contribuye con su conocimiento en análisis de datos, ayudando a tomar decisiones basadas en información precisa.</a:t>
            </a:r>
          </a:p>
          <a:p>
            <a:pPr marL="0" indent="0">
              <a:spcBef>
                <a:spcPts val="2500"/>
              </a:spcBef>
              <a:buNone/>
            </a:pPr>
            <a:r>
              <a:rPr lang="es-ES" sz="1400" b="1"/>
              <a:t>Diego Pellicer</a:t>
            </a:r>
          </a:p>
          <a:p>
            <a:pPr marL="0" lvl="1" indent="0">
              <a:buNone/>
            </a:pPr>
            <a:r>
              <a:rPr lang="es-ES" sz="1400"/>
              <a:t>Diego utiliza su experiencia técnica para implementar soluciones innovadoras que mejoran la eficiencia del proyecto.</a:t>
            </a:r>
          </a:p>
          <a:p>
            <a:pPr marL="0" indent="0">
              <a:spcBef>
                <a:spcPts val="2500"/>
              </a:spcBef>
              <a:buNone/>
            </a:pPr>
            <a:r>
              <a:rPr lang="es-ES" sz="1400" b="1"/>
              <a:t>Jaime Garzón</a:t>
            </a:r>
          </a:p>
          <a:p>
            <a:pPr marL="0" lvl="1" indent="0">
              <a:buNone/>
            </a:pPr>
            <a:r>
              <a:rPr lang="es-ES" sz="1400"/>
              <a:t>Jaime aporta su creatividad en diseño, asegurando que los resultados sean atractivos y funcionales.</a:t>
            </a:r>
            <a:endParaRPr lang="en-GB" sz="1400"/>
          </a:p>
        </p:txBody>
      </p:sp>
    </p:spTree>
    <p:extLst>
      <p:ext uri="{BB962C8B-B14F-4D97-AF65-F5344CB8AC3E}">
        <p14:creationId xmlns:p14="http://schemas.microsoft.com/office/powerpoint/2010/main" val="38286458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ítulo 1">
            <a:extLst>
              <a:ext uri="{FF2B5EF4-FFF2-40B4-BE49-F238E27FC236}">
                <a16:creationId xmlns:a16="http://schemas.microsoft.com/office/drawing/2014/main" id="{79528DF5-9209-E501-A799-0315773B706E}"/>
              </a:ext>
            </a:extLst>
          </p:cNvPr>
          <p:cNvSpPr>
            <a:spLocks noGrp="1"/>
          </p:cNvSpPr>
          <p:nvPr>
            <p:ph type="ctrTitle"/>
          </p:nvPr>
        </p:nvSpPr>
        <p:spPr>
          <a:xfrm>
            <a:off x="559219" y="1115844"/>
            <a:ext cx="7680960" cy="4631911"/>
          </a:xfrm>
        </p:spPr>
        <p:txBody>
          <a:bodyPr anchor="b">
            <a:normAutofit/>
          </a:bodyPr>
          <a:lstStyle/>
          <a:p>
            <a:r>
              <a:rPr lang="en-GB" sz="6500"/>
              <a:t>Componentes desarrollados para el programa</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8507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Chip de computadora">
            <a:extLst>
              <a:ext uri="{FF2B5EF4-FFF2-40B4-BE49-F238E27FC236}">
                <a16:creationId xmlns:a16="http://schemas.microsoft.com/office/drawing/2014/main" id="{E669A28A-7F1D-44D0-B1C3-8159D6901047}"/>
              </a:ext>
            </a:extLst>
          </p:cNvPr>
          <p:cNvPicPr>
            <a:picLocks noGrp="1" noChangeAspect="1"/>
          </p:cNvPicPr>
          <p:nvPr>
            <p:ph sz="half" idx="1"/>
          </p:nvPr>
        </p:nvPicPr>
        <p:blipFill>
          <a:blip r:embed="rId3"/>
          <a:srcRect l="22557" r="15570"/>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E2E553D1-4579-FF2A-8AC4-F94A94E785DA}"/>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Hardware utilizado: ESP32 y sensores</a:t>
            </a:r>
          </a:p>
        </p:txBody>
      </p:sp>
      <p:sp>
        <p:nvSpPr>
          <p:cNvPr id="4" name="Marcador de contenido 3">
            <a:extLst>
              <a:ext uri="{FF2B5EF4-FFF2-40B4-BE49-F238E27FC236}">
                <a16:creationId xmlns:a16="http://schemas.microsoft.com/office/drawing/2014/main" id="{87B25833-F3BF-18DA-03CD-863B6DBB66D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s-ES" sz="1400" b="1"/>
              <a:t>Microcontrolador ESP32</a:t>
            </a:r>
          </a:p>
          <a:p>
            <a:pPr marL="0" lvl="1" indent="0">
              <a:buNone/>
            </a:pPr>
            <a:r>
              <a:rPr lang="es-ES" sz="1400"/>
              <a:t>El ESP32 es un microcontrolador versátil que permite la conexión a múltiples sensores para el monitoreo ambiental.</a:t>
            </a:r>
          </a:p>
          <a:p>
            <a:pPr marL="0" indent="0">
              <a:spcBef>
                <a:spcPts val="2500"/>
              </a:spcBef>
              <a:buNone/>
            </a:pPr>
            <a:r>
              <a:rPr lang="es-ES" sz="1400" b="1"/>
              <a:t>Sensores de Temperatura y Humedad</a:t>
            </a:r>
          </a:p>
          <a:p>
            <a:pPr marL="0" lvl="1" indent="0">
              <a:buNone/>
            </a:pPr>
            <a:r>
              <a:rPr lang="es-ES" sz="1400"/>
              <a:t>Los sensores de temperatura y humedad permiten medir condiciones ambientales, proporcionando datos cruciales en tiempo real.</a:t>
            </a:r>
          </a:p>
          <a:p>
            <a:pPr marL="0" indent="0">
              <a:spcBef>
                <a:spcPts val="2500"/>
              </a:spcBef>
              <a:buNone/>
            </a:pPr>
            <a:r>
              <a:rPr lang="es-ES" sz="1400" b="1"/>
              <a:t>Calidad del Aire</a:t>
            </a:r>
          </a:p>
          <a:p>
            <a:pPr marL="0" lvl="1" indent="0">
              <a:buNone/>
            </a:pPr>
            <a:r>
              <a:rPr lang="es-ES" sz="1400"/>
              <a:t>Los sensores de calidad del aire son esenciales para monitorear la contaminación y la salud ambiental, ofreciendo información valiosa.</a:t>
            </a:r>
            <a:endParaRPr lang="en-GB" sz="1400"/>
          </a:p>
        </p:txBody>
      </p:sp>
    </p:spTree>
    <p:extLst>
      <p:ext uri="{BB962C8B-B14F-4D97-AF65-F5344CB8AC3E}">
        <p14:creationId xmlns:p14="http://schemas.microsoft.com/office/powerpoint/2010/main" val="4747477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Vista superior de una CPU con circuitos y números binarios en la parte superior. La escena está aislada sobre una superficie blanca pura.&#10;&#10;">
            <a:extLst>
              <a:ext uri="{FF2B5EF4-FFF2-40B4-BE49-F238E27FC236}">
                <a16:creationId xmlns:a16="http://schemas.microsoft.com/office/drawing/2014/main" id="{EEDCBB2A-5BA4-4BBB-B4FB-0B08556A4377}"/>
              </a:ext>
            </a:extLst>
          </p:cNvPr>
          <p:cNvPicPr>
            <a:picLocks noGrp="1" noChangeAspect="1"/>
          </p:cNvPicPr>
          <p:nvPr>
            <p:ph sz="half" idx="1"/>
          </p:nvPr>
        </p:nvPicPr>
        <p:blipFill>
          <a:blip r:embed="rId3"/>
          <a:srcRect l="22451" r="22483" b="2"/>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2B17DA8E-524A-54CB-5139-5B39A76B9D04}"/>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Software: Desarrollo en C++ y firmware ESP32</a:t>
            </a:r>
          </a:p>
        </p:txBody>
      </p:sp>
      <p:sp>
        <p:nvSpPr>
          <p:cNvPr id="4" name="Marcador de contenido 3">
            <a:extLst>
              <a:ext uri="{FF2B5EF4-FFF2-40B4-BE49-F238E27FC236}">
                <a16:creationId xmlns:a16="http://schemas.microsoft.com/office/drawing/2014/main" id="{EF201B4C-9BE8-DBB5-D4F3-B2AAFD3ABD5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s-ES" sz="1400" b="1"/>
              <a:t>Desarrollo en C++</a:t>
            </a:r>
          </a:p>
          <a:p>
            <a:pPr marL="0" lvl="1" indent="0">
              <a:buNone/>
            </a:pPr>
            <a:r>
              <a:rPr lang="es-ES" sz="1400"/>
              <a:t>El software fue creado utilizando C++, un lenguaje potente y versátil, ideal para el desarrollo embebido.</a:t>
            </a:r>
          </a:p>
          <a:p>
            <a:pPr marL="0" indent="0">
              <a:spcBef>
                <a:spcPts val="2500"/>
              </a:spcBef>
              <a:buNone/>
            </a:pPr>
            <a:r>
              <a:rPr lang="es-ES" sz="1400" b="1"/>
              <a:t>Firmware para ESP32</a:t>
            </a:r>
          </a:p>
          <a:p>
            <a:pPr marL="0" lvl="1" indent="0">
              <a:buNone/>
            </a:pPr>
            <a:r>
              <a:rPr lang="es-ES" sz="1400"/>
              <a:t>Se implementó firmware específico para el ESP32, asegurando que funcione correctamente con los sensores conectados.</a:t>
            </a:r>
          </a:p>
          <a:p>
            <a:pPr marL="0" indent="0">
              <a:spcBef>
                <a:spcPts val="2500"/>
              </a:spcBef>
              <a:buNone/>
            </a:pPr>
            <a:r>
              <a:rPr lang="es-ES" sz="1400" b="1"/>
              <a:t>Recolección y Transmisión de Datos</a:t>
            </a:r>
          </a:p>
          <a:p>
            <a:pPr marL="0" lvl="1" indent="0">
              <a:buNone/>
            </a:pPr>
            <a:r>
              <a:rPr lang="es-ES" sz="1400"/>
              <a:t>El sistema permite la recolección de datos y su transmisión segura, optimizando el uso de recursos.</a:t>
            </a:r>
            <a:endParaRPr lang="en-GB" sz="1400"/>
          </a:p>
        </p:txBody>
      </p:sp>
    </p:spTree>
    <p:extLst>
      <p:ext uri="{BB962C8B-B14F-4D97-AF65-F5344CB8AC3E}">
        <p14:creationId xmlns:p14="http://schemas.microsoft.com/office/powerpoint/2010/main" val="12802939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83</TotalTime>
  <Words>2155</Words>
  <Application>Microsoft Office PowerPoint</Application>
  <PresentationFormat>Panorámica</PresentationFormat>
  <Paragraphs>175</Paragraphs>
  <Slides>24</Slides>
  <Notes>24</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24</vt:i4>
      </vt:variant>
    </vt:vector>
  </HeadingPairs>
  <TitlesOfParts>
    <vt:vector size="29" baseType="lpstr">
      <vt:lpstr>Aptos</vt:lpstr>
      <vt:lpstr>Arial</vt:lpstr>
      <vt:lpstr>Bierstadt</vt:lpstr>
      <vt:lpstr>Grandview Display</vt:lpstr>
      <vt:lpstr>DashVTI</vt:lpstr>
      <vt:lpstr>Sistema de Monitorización de la Calidad del Aire en las Aulas de la Facultad de Informática</vt:lpstr>
      <vt:lpstr>Puntos Clave de la Presentación</vt:lpstr>
      <vt:lpstr>Introducción</vt:lpstr>
      <vt:lpstr>Descripción del proyecto</vt:lpstr>
      <vt:lpstr>Objetivo del sistema de monitorización</vt:lpstr>
      <vt:lpstr>Participantes del proyecto</vt:lpstr>
      <vt:lpstr>Componentes desarrollados para el programa</vt:lpstr>
      <vt:lpstr>Hardware utilizado: ESP32 y sensores</vt:lpstr>
      <vt:lpstr>Software: Desarrollo en C++ y firmware ESP32</vt:lpstr>
      <vt:lpstr>Integración de componentes de las asignaturas ANIOT, RPI-I y RPI-II</vt:lpstr>
      <vt:lpstr>Problemática y dificultades encontradas</vt:lpstr>
      <vt:lpstr>Desafíos técnicos en la implementación</vt:lpstr>
      <vt:lpstr>Problemas de compatibilidad y comunicación</vt:lpstr>
      <vt:lpstr>Soluciones aplicadas</vt:lpstr>
      <vt:lpstr>Demostración de la ejecución del código</vt:lpstr>
      <vt:lpstr>Descripción del flujo de datos</vt:lpstr>
      <vt:lpstr>Ejemplos prácticos: Monitorización en tiempo real</vt:lpstr>
      <vt:lpstr>Resultados obtenidos y análisis</vt:lpstr>
      <vt:lpstr>Puntos de mejora para próximos releases</vt:lpstr>
      <vt:lpstr>Optimización del rendimiento del sistema</vt:lpstr>
      <vt:lpstr>Mejora en la interfaz de usuario</vt:lpstr>
      <vt:lpstr>Resumen del trabajo realizado</vt:lpstr>
      <vt:lpstr>Impacto y beneficios del sistema</vt:lpstr>
      <vt:lpstr>Reflexiones finales y próximos pasos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Alejandro de Celis</dc:creator>
  <cp:lastModifiedBy>Alejandro de Celis</cp:lastModifiedBy>
  <cp:revision>1</cp:revision>
  <dcterms:created xsi:type="dcterms:W3CDTF">2025-01-26T16:54:10Z</dcterms:created>
  <dcterms:modified xsi:type="dcterms:W3CDTF">2025-01-26T18:17:38Z</dcterms:modified>
</cp:coreProperties>
</file>

<file path=docProps/thumbnail.jpeg>
</file>